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jpeg" ContentType="image/jpeg"/>
  <Override PartName="/ppt/media/image3.jpeg" ContentType="image/jpeg"/>
  <Override PartName="/ppt/notesSlides/notesSlide5.xml" ContentType="application/vnd.openxmlformats-officedocument.presentationml.notesSlide+xml"/>
  <Override PartName="/ppt/media/image4.jpeg" ContentType="image/jpeg"/>
  <Override PartName="/ppt/media/media1.wav" ContentType="audio/unknown"/>
  <Override PartName="/ppt/media/media2.wav" ContentType="audio/unknown"/>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6858000" cy="9144000"/>
  <p:notesSz cx="6858000" cy="9144000"/>
  <p:defaultTextStyle>
    <a:lvl1pPr>
      <a:defRPr>
        <a:solidFill>
          <a:srgbClr val="003366"/>
        </a:solidFill>
        <a:latin typeface="Arial"/>
        <a:ea typeface="Arial"/>
        <a:cs typeface="Arial"/>
        <a:sym typeface="Arial"/>
      </a:defRPr>
    </a:lvl1pPr>
    <a:lvl2pPr indent="457200">
      <a:defRPr>
        <a:solidFill>
          <a:srgbClr val="003366"/>
        </a:solidFill>
        <a:latin typeface="Arial"/>
        <a:ea typeface="Arial"/>
        <a:cs typeface="Arial"/>
        <a:sym typeface="Arial"/>
      </a:defRPr>
    </a:lvl2pPr>
    <a:lvl3pPr indent="914400">
      <a:defRPr>
        <a:solidFill>
          <a:srgbClr val="003366"/>
        </a:solidFill>
        <a:latin typeface="Arial"/>
        <a:ea typeface="Arial"/>
        <a:cs typeface="Arial"/>
        <a:sym typeface="Arial"/>
      </a:defRPr>
    </a:lvl3pPr>
    <a:lvl4pPr indent="1371600">
      <a:defRPr>
        <a:solidFill>
          <a:srgbClr val="003366"/>
        </a:solidFill>
        <a:latin typeface="Arial"/>
        <a:ea typeface="Arial"/>
        <a:cs typeface="Arial"/>
        <a:sym typeface="Arial"/>
      </a:defRPr>
    </a:lvl4pPr>
    <a:lvl5pPr indent="1828800">
      <a:defRPr>
        <a:solidFill>
          <a:srgbClr val="003366"/>
        </a:solidFill>
        <a:latin typeface="Arial"/>
        <a:ea typeface="Arial"/>
        <a:cs typeface="Arial"/>
        <a:sym typeface="Arial"/>
      </a:defRPr>
    </a:lvl5pPr>
    <a:lvl6pPr>
      <a:defRPr>
        <a:solidFill>
          <a:srgbClr val="003366"/>
        </a:solidFill>
        <a:latin typeface="Arial"/>
        <a:ea typeface="Arial"/>
        <a:cs typeface="Arial"/>
        <a:sym typeface="Arial"/>
      </a:defRPr>
    </a:lvl6pPr>
    <a:lvl7pPr>
      <a:defRPr>
        <a:solidFill>
          <a:srgbClr val="003366"/>
        </a:solidFill>
        <a:latin typeface="Arial"/>
        <a:ea typeface="Arial"/>
        <a:cs typeface="Arial"/>
        <a:sym typeface="Arial"/>
      </a:defRPr>
    </a:lvl7pPr>
    <a:lvl8pPr>
      <a:defRPr>
        <a:solidFill>
          <a:srgbClr val="003366"/>
        </a:solidFill>
        <a:latin typeface="Arial"/>
        <a:ea typeface="Arial"/>
        <a:cs typeface="Arial"/>
        <a:sym typeface="Arial"/>
      </a:defRPr>
    </a:lvl8pPr>
    <a:lvl9pPr>
      <a:defRPr>
        <a:solidFill>
          <a:srgbClr val="003366"/>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3366"/>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ECEC"/>
          </a:solidFill>
        </a:fill>
      </a:tcStyle>
    </a:wholeTbl>
    <a:band2H>
      <a:tcTxStyle b="def" i="def"/>
      <a:tcStyle>
        <a:tcBdr/>
        <a:fill>
          <a:solidFill>
            <a:srgbClr val="E7F6F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3CCCC"/>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3CCCC"/>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3CCCC"/>
          </a:solidFill>
        </a:fill>
      </a:tcStyle>
    </a:firstRow>
  </a:tblStyle>
  <a:tblStyle styleId="{C7B018BB-80A7-4F77-B60F-C8B233D01FF8}" styleName="">
    <a:tblBg/>
    <a:wholeTbl>
      <a:tcTxStyle b="on" i="on">
        <a:font>
          <a:latin typeface="Arial"/>
          <a:ea typeface="Arial"/>
          <a:cs typeface="Arial"/>
        </a:font>
        <a:srgbClr val="003366"/>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3366"/>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AE6DA"/>
          </a:solidFill>
        </a:fill>
      </a:tcStyle>
    </a:wholeTbl>
    <a:band2H>
      <a:tcTxStyle b="def" i="def"/>
      <a:tcStyle>
        <a:tcBdr/>
        <a:fill>
          <a:solidFill>
            <a:srgbClr val="EDF3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BB9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BB9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BB98B"/>
          </a:solidFill>
        </a:fill>
      </a:tcStyle>
    </a:firstRow>
  </a:tblStyle>
  <a:tblStyle styleId="{CF821DB8-F4EB-4A41-A1BA-3FCAFE7338EE}" styleName="">
    <a:tblBg/>
    <a:wholeTbl>
      <a:tcTxStyle b="on" i="on">
        <a:font>
          <a:latin typeface="Arial"/>
          <a:ea typeface="Arial"/>
          <a:cs typeface="Arial"/>
        </a:font>
        <a:srgbClr val="00336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3CCCC"/>
          </a:solidFill>
        </a:fill>
      </a:tcStyle>
    </a:firstCol>
    <a:lastRow>
      <a:tcTxStyle b="on" i="on">
        <a:font>
          <a:latin typeface="Arial"/>
          <a:ea typeface="Arial"/>
          <a:cs typeface="Arial"/>
        </a:font>
        <a:srgbClr val="003366"/>
      </a:tcTxStyle>
      <a:tcStyle>
        <a:tcBdr>
          <a:left>
            <a:ln w="12700" cap="flat">
              <a:noFill/>
              <a:miter lim="400000"/>
            </a:ln>
          </a:left>
          <a:right>
            <a:ln w="12700" cap="flat">
              <a:noFill/>
              <a:miter lim="400000"/>
            </a:ln>
          </a:right>
          <a:top>
            <a:ln w="50800" cap="flat">
              <a:solidFill>
                <a:srgbClr val="003366"/>
              </a:solidFill>
              <a:prstDash val="solid"/>
              <a:bevel/>
            </a:ln>
          </a:top>
          <a:bottom>
            <a:ln w="25400" cap="flat">
              <a:solidFill>
                <a:srgbClr val="003366"/>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3366"/>
              </a:solidFill>
              <a:prstDash val="solid"/>
              <a:bevel/>
            </a:ln>
          </a:top>
          <a:bottom>
            <a:ln w="25400" cap="flat">
              <a:solidFill>
                <a:srgbClr val="003366"/>
              </a:solidFill>
              <a:prstDash val="solid"/>
              <a:bevel/>
            </a:ln>
          </a:bottom>
          <a:insideH>
            <a:ln w="12700" cap="flat">
              <a:noFill/>
              <a:miter lim="400000"/>
            </a:ln>
          </a:insideH>
          <a:insideV>
            <a:ln w="12700" cap="flat">
              <a:noFill/>
              <a:miter lim="400000"/>
            </a:ln>
          </a:insideV>
        </a:tcBdr>
        <a:fill>
          <a:solidFill>
            <a:srgbClr val="33CCCC"/>
          </a:solidFill>
        </a:fill>
      </a:tcStyle>
    </a:firstRow>
  </a:tblStyle>
  <a:tblStyle styleId="{33BA23B1-9221-436E-865A-0063620EA4FD}" styleName="">
    <a:tblBg/>
    <a:wholeTbl>
      <a:tcTxStyle b="on" i="on">
        <a:font>
          <a:latin typeface="Arial"/>
          <a:ea typeface="Arial"/>
          <a:cs typeface="Arial"/>
        </a:font>
        <a:srgbClr val="003366"/>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CD2"/>
          </a:solidFill>
        </a:fill>
      </a:tcStyle>
    </a:wholeTbl>
    <a:band2H>
      <a:tcTxStyle b="def" i="def"/>
      <a:tcStyle>
        <a:tcBdr/>
        <a:fill>
          <a:solidFill>
            <a:srgbClr val="E6E7E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3366"/>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3366"/>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3366"/>
          </a:solidFill>
        </a:fill>
      </a:tcStyle>
    </a:firstRow>
  </a:tblStyle>
  <a:tblStyle styleId="{2708684C-4D16-4618-839F-0558EEFCDFE6}" styleName="">
    <a:tblBg/>
    <a:wholeTbl>
      <a:tcTxStyle b="on" i="on">
        <a:font>
          <a:latin typeface="Arial"/>
          <a:ea typeface="Arial"/>
          <a:cs typeface="Arial"/>
        </a:font>
        <a:srgbClr val="003366"/>
      </a:tcTxStyle>
      <a:tcStyle>
        <a:tcBdr>
          <a:left>
            <a:ln w="12700" cap="flat">
              <a:solidFill>
                <a:srgbClr val="003366"/>
              </a:solidFill>
              <a:prstDash val="solid"/>
              <a:bevel/>
            </a:ln>
          </a:left>
          <a:right>
            <a:ln w="12700" cap="flat">
              <a:solidFill>
                <a:srgbClr val="003366"/>
              </a:solidFill>
              <a:prstDash val="solid"/>
              <a:bevel/>
            </a:ln>
          </a:right>
          <a:top>
            <a:ln w="12700" cap="flat">
              <a:solidFill>
                <a:srgbClr val="003366"/>
              </a:solidFill>
              <a:prstDash val="solid"/>
              <a:bevel/>
            </a:ln>
          </a:top>
          <a:bottom>
            <a:ln w="12700" cap="flat">
              <a:solidFill>
                <a:srgbClr val="003366"/>
              </a:solidFill>
              <a:prstDash val="solid"/>
              <a:bevel/>
            </a:ln>
          </a:bottom>
          <a:insideH>
            <a:ln w="12700" cap="flat">
              <a:solidFill>
                <a:srgbClr val="003366"/>
              </a:solidFill>
              <a:prstDash val="solid"/>
              <a:bevel/>
            </a:ln>
          </a:insideH>
          <a:insideV>
            <a:ln w="12700" cap="flat">
              <a:solidFill>
                <a:srgbClr val="003366"/>
              </a:solidFill>
              <a:prstDash val="solid"/>
              <a:bevel/>
            </a:ln>
          </a:insideV>
        </a:tcBdr>
        <a:fill>
          <a:solidFill>
            <a:srgbClr val="003366">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3366"/>
      </a:tcTxStyle>
      <a:tcStyle>
        <a:tcBdr>
          <a:left>
            <a:ln w="12700" cap="flat">
              <a:solidFill>
                <a:srgbClr val="003366"/>
              </a:solidFill>
              <a:prstDash val="solid"/>
              <a:bevel/>
            </a:ln>
          </a:left>
          <a:right>
            <a:ln w="12700" cap="flat">
              <a:solidFill>
                <a:srgbClr val="003366"/>
              </a:solidFill>
              <a:prstDash val="solid"/>
              <a:bevel/>
            </a:ln>
          </a:right>
          <a:top>
            <a:ln w="12700" cap="flat">
              <a:solidFill>
                <a:srgbClr val="003366"/>
              </a:solidFill>
              <a:prstDash val="solid"/>
              <a:bevel/>
            </a:ln>
          </a:top>
          <a:bottom>
            <a:ln w="12700" cap="flat">
              <a:solidFill>
                <a:srgbClr val="003366"/>
              </a:solidFill>
              <a:prstDash val="solid"/>
              <a:bevel/>
            </a:ln>
          </a:bottom>
          <a:insideH>
            <a:ln w="12700" cap="flat">
              <a:solidFill>
                <a:srgbClr val="003366"/>
              </a:solidFill>
              <a:prstDash val="solid"/>
              <a:bevel/>
            </a:ln>
          </a:insideH>
          <a:insideV>
            <a:ln w="12700" cap="flat">
              <a:solidFill>
                <a:srgbClr val="003366"/>
              </a:solidFill>
              <a:prstDash val="solid"/>
              <a:bevel/>
            </a:ln>
          </a:insideV>
        </a:tcBdr>
        <a:fill>
          <a:solidFill>
            <a:srgbClr val="003366">
              <a:alpha val="20000"/>
            </a:srgbClr>
          </a:solidFill>
        </a:fill>
      </a:tcStyle>
    </a:firstCol>
    <a:lastRow>
      <a:tcTxStyle b="on" i="on">
        <a:font>
          <a:latin typeface="Arial"/>
          <a:ea typeface="Arial"/>
          <a:cs typeface="Arial"/>
        </a:font>
        <a:srgbClr val="003366"/>
      </a:tcTxStyle>
      <a:tcStyle>
        <a:tcBdr>
          <a:left>
            <a:ln w="12700" cap="flat">
              <a:solidFill>
                <a:srgbClr val="003366"/>
              </a:solidFill>
              <a:prstDash val="solid"/>
              <a:bevel/>
            </a:ln>
          </a:left>
          <a:right>
            <a:ln w="12700" cap="flat">
              <a:solidFill>
                <a:srgbClr val="003366"/>
              </a:solidFill>
              <a:prstDash val="solid"/>
              <a:bevel/>
            </a:ln>
          </a:right>
          <a:top>
            <a:ln w="50800" cap="flat">
              <a:solidFill>
                <a:srgbClr val="003366"/>
              </a:solidFill>
              <a:prstDash val="solid"/>
              <a:bevel/>
            </a:ln>
          </a:top>
          <a:bottom>
            <a:ln w="12700" cap="flat">
              <a:solidFill>
                <a:srgbClr val="003366"/>
              </a:solidFill>
              <a:prstDash val="solid"/>
              <a:bevel/>
            </a:ln>
          </a:bottom>
          <a:insideH>
            <a:ln w="12700" cap="flat">
              <a:solidFill>
                <a:srgbClr val="003366"/>
              </a:solidFill>
              <a:prstDash val="solid"/>
              <a:bevel/>
            </a:ln>
          </a:insideH>
          <a:insideV>
            <a:ln w="12700" cap="flat">
              <a:solidFill>
                <a:srgbClr val="003366"/>
              </a:solidFill>
              <a:prstDash val="solid"/>
              <a:bevel/>
            </a:ln>
          </a:insideV>
        </a:tcBdr>
        <a:fill>
          <a:noFill/>
        </a:fill>
      </a:tcStyle>
    </a:lastRow>
    <a:firstRow>
      <a:tcTxStyle b="on" i="on">
        <a:font>
          <a:latin typeface="Arial"/>
          <a:ea typeface="Arial"/>
          <a:cs typeface="Arial"/>
        </a:font>
        <a:srgbClr val="003366"/>
      </a:tcTxStyle>
      <a:tcStyle>
        <a:tcBdr>
          <a:left>
            <a:ln w="12700" cap="flat">
              <a:solidFill>
                <a:srgbClr val="003366"/>
              </a:solidFill>
              <a:prstDash val="solid"/>
              <a:bevel/>
            </a:ln>
          </a:left>
          <a:right>
            <a:ln w="12700" cap="flat">
              <a:solidFill>
                <a:srgbClr val="003366"/>
              </a:solidFill>
              <a:prstDash val="solid"/>
              <a:bevel/>
            </a:ln>
          </a:right>
          <a:top>
            <a:ln w="12700" cap="flat">
              <a:solidFill>
                <a:srgbClr val="003366"/>
              </a:solidFill>
              <a:prstDash val="solid"/>
              <a:bevel/>
            </a:ln>
          </a:top>
          <a:bottom>
            <a:ln w="25400" cap="flat">
              <a:solidFill>
                <a:srgbClr val="003366"/>
              </a:solidFill>
              <a:prstDash val="solid"/>
              <a:bevel/>
            </a:ln>
          </a:bottom>
          <a:insideH>
            <a:ln w="12700" cap="flat">
              <a:solidFill>
                <a:srgbClr val="003366"/>
              </a:solidFill>
              <a:prstDash val="solid"/>
              <a:bevel/>
            </a:ln>
          </a:insideH>
          <a:insideV>
            <a:ln w="12700" cap="flat">
              <a:solidFill>
                <a:srgbClr val="003366"/>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20"/>
          <p:cNvSpPr/>
          <p:nvPr>
            <p:ph type="sldImg"/>
          </p:nvPr>
        </p:nvSpPr>
        <p:spPr>
          <a:xfrm>
            <a:off x="1143000" y="685800"/>
            <a:ext cx="4572000" cy="3429000"/>
          </a:xfrm>
          <a:prstGeom prst="rect">
            <a:avLst/>
          </a:prstGeom>
        </p:spPr>
        <p:txBody>
          <a:bodyPr/>
          <a:lstStyle/>
          <a:p>
            <a:pPr lvl="0"/>
          </a:p>
        </p:txBody>
      </p:sp>
      <p:sp>
        <p:nvSpPr>
          <p:cNvPr id="21" name="Shape 2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sldImg"/>
          </p:nvPr>
        </p:nvSpPr>
        <p:spPr>
          <a:prstGeom prst="rect">
            <a:avLst/>
          </a:prstGeom>
        </p:spPr>
        <p:txBody>
          <a:bodyPr/>
          <a:lstStyle/>
          <a:p>
            <a:pPr lvl="0"/>
          </a:p>
        </p:txBody>
      </p:sp>
      <p:sp>
        <p:nvSpPr>
          <p:cNvPr id="90" name="Shape 90"/>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This is another example of a map used to organize information in a chapter from a textbook.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sldImg"/>
          </p:nvPr>
        </p:nvSpPr>
        <p:spPr>
          <a:prstGeom prst="rect">
            <a:avLst/>
          </a:prstGeom>
        </p:spPr>
        <p:txBody>
          <a:bodyPr/>
          <a:lstStyle/>
          <a:p>
            <a:pPr lvl="0"/>
          </a:p>
        </p:txBody>
      </p:sp>
      <p:sp>
        <p:nvSpPr>
          <p:cNvPr id="101" name="Shape 10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If you were completing a map from your science textbook, it might look something like this.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lvl="0"/>
          </a:p>
        </p:txBody>
      </p:sp>
      <p:sp>
        <p:nvSpPr>
          <p:cNvPr id="132" name="Shape 132"/>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This is an example of a map completed on a computer.  The link is mindmeister.com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sldImg"/>
          </p:nvPr>
        </p:nvSpPr>
        <p:spPr>
          <a:prstGeom prst="rect">
            <a:avLst/>
          </a:prstGeom>
        </p:spPr>
        <p:txBody>
          <a:bodyPr/>
          <a:lstStyle/>
          <a:p>
            <a:pPr lvl="0"/>
          </a:p>
        </p:txBody>
      </p:sp>
      <p:sp>
        <p:nvSpPr>
          <p:cNvPr id="138" name="Shape 138"/>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This is an example of a map completed on Tony Buzan’s software.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lvl="0"/>
          </a:p>
        </p:txBody>
      </p:sp>
      <p:sp>
        <p:nvSpPr>
          <p:cNvPr id="212" name="Shape 212"/>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This is an example of a mind map on time management.</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1" name="Shape 1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grpSp>
        <p:nvGrpSpPr>
          <p:cNvPr id="15" name="Group 15"/>
          <p:cNvGrpSpPr/>
          <p:nvPr/>
        </p:nvGrpSpPr>
        <p:grpSpPr>
          <a:xfrm>
            <a:off x="0" y="-1"/>
            <a:ext cx="4400550" cy="9144002"/>
            <a:chOff x="0" y="0"/>
            <a:chExt cx="4400550" cy="9144000"/>
          </a:xfrm>
        </p:grpSpPr>
        <p:sp>
          <p:nvSpPr>
            <p:cNvPr id="13" name="Shape 13"/>
            <p:cNvSpPr/>
            <p:nvPr/>
          </p:nvSpPr>
          <p:spPr>
            <a:xfrm>
              <a:off x="0" y="-1"/>
              <a:ext cx="3429000" cy="9144002"/>
            </a:xfrm>
            <a:prstGeom prst="rect">
              <a:avLst/>
            </a:prstGeom>
            <a:solidFill>
              <a:srgbClr val="99CC99"/>
            </a:solidFill>
            <a:ln w="12700" cap="flat">
              <a:noFill/>
              <a:miter lim="400000"/>
            </a:ln>
            <a:effectLst/>
          </p:spPr>
          <p:txBody>
            <a:bodyPr wrap="square" lIns="0" tIns="0" rIns="0" bIns="0" numCol="1" anchor="ctr">
              <a:noAutofit/>
            </a:bodyPr>
            <a:lstStyle/>
            <a:p>
              <a:pPr lvl="0" algn="ctr">
                <a:defRPr sz="2400">
                  <a:latin typeface="Times New Roman"/>
                  <a:ea typeface="Times New Roman"/>
                  <a:cs typeface="Times New Roman"/>
                  <a:sym typeface="Times New Roman"/>
                </a:defRPr>
              </a:pPr>
            </a:p>
          </p:txBody>
        </p:sp>
        <p:sp>
          <p:nvSpPr>
            <p:cNvPr id="14" name="Shape 14"/>
            <p:cNvSpPr/>
            <p:nvPr/>
          </p:nvSpPr>
          <p:spPr>
            <a:xfrm>
              <a:off x="514350" y="1320799"/>
              <a:ext cx="3886200" cy="2540001"/>
            </a:xfrm>
            <a:prstGeom prst="roundRect">
              <a:avLst>
                <a:gd name="adj" fmla="val 50000"/>
              </a:avLst>
            </a:prstGeom>
            <a:solidFill>
              <a:srgbClr val="FFFFFF"/>
            </a:solidFill>
            <a:ln w="12700" cap="flat">
              <a:noFill/>
              <a:miter lim="400000"/>
            </a:ln>
            <a:effectLst/>
          </p:spPr>
          <p:txBody>
            <a:bodyPr wrap="square" lIns="0" tIns="0" rIns="0" bIns="0" numCol="1" anchor="ctr">
              <a:noAutofit/>
            </a:bodyPr>
            <a:lstStyle/>
            <a:p>
              <a:pPr lvl="0" algn="ctr">
                <a:defRPr sz="2400">
                  <a:latin typeface="Times New Roman"/>
                  <a:ea typeface="Times New Roman"/>
                  <a:cs typeface="Times New Roman"/>
                  <a:sym typeface="Times New Roman"/>
                </a:defRPr>
              </a:pPr>
            </a:p>
          </p:txBody>
        </p:sp>
      </p:grpSp>
      <p:grpSp>
        <p:nvGrpSpPr>
          <p:cNvPr id="18" name="Group 18"/>
          <p:cNvGrpSpPr/>
          <p:nvPr/>
        </p:nvGrpSpPr>
        <p:grpSpPr>
          <a:xfrm>
            <a:off x="2724150" y="6519862"/>
            <a:ext cx="3657600" cy="425451"/>
            <a:chOff x="0" y="0"/>
            <a:chExt cx="3657599" cy="425450"/>
          </a:xfrm>
        </p:grpSpPr>
        <p:sp>
          <p:nvSpPr>
            <p:cNvPr id="16" name="Shape 16"/>
            <p:cNvSpPr/>
            <p:nvPr/>
          </p:nvSpPr>
          <p:spPr>
            <a:xfrm flipH="1">
              <a:off x="0" y="-1"/>
              <a:ext cx="3470672" cy="423335"/>
            </a:xfrm>
            <a:prstGeom prst="roundRect">
              <a:avLst>
                <a:gd name="adj" fmla="val 0"/>
              </a:avLst>
            </a:prstGeom>
            <a:solidFill>
              <a:srgbClr val="003366"/>
            </a:solidFill>
            <a:ln w="12700" cap="flat">
              <a:noFill/>
              <a:miter lim="400000"/>
            </a:ln>
            <a:effectLst/>
          </p:spPr>
          <p:txBody>
            <a:bodyPr wrap="square" lIns="0" tIns="0" rIns="0" bIns="0" numCol="1" anchor="ctr">
              <a:noAutofit/>
            </a:bodyPr>
            <a:lstStyle/>
            <a:p>
              <a:pPr lvl="0"/>
            </a:p>
          </p:txBody>
        </p:sp>
        <p:sp>
          <p:nvSpPr>
            <p:cNvPr id="17" name="Shape 17"/>
            <p:cNvSpPr/>
            <p:nvPr/>
          </p:nvSpPr>
          <p:spPr>
            <a:xfrm>
              <a:off x="3462337" y="0"/>
              <a:ext cx="195263" cy="4254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800" y="0"/>
                  </a:lnTo>
                  <a:cubicBezTo>
                    <a:pt x="16765" y="0"/>
                    <a:pt x="21600" y="4835"/>
                    <a:pt x="21600" y="10800"/>
                  </a:cubicBezTo>
                  <a:lnTo>
                    <a:pt x="21600" y="10800"/>
                  </a:lnTo>
                  <a:cubicBezTo>
                    <a:pt x="21600" y="16765"/>
                    <a:pt x="16765" y="21600"/>
                    <a:pt x="10800" y="21600"/>
                  </a:cubicBezTo>
                  <a:lnTo>
                    <a:pt x="0" y="21600"/>
                  </a:lnTo>
                  <a:lnTo>
                    <a:pt x="0" y="0"/>
                  </a:lnTo>
                  <a:close/>
                </a:path>
              </a:pathLst>
            </a:custGeom>
            <a:solidFill>
              <a:srgbClr val="003366"/>
            </a:solidFill>
            <a:ln w="12700" cap="flat">
              <a:noFill/>
              <a:miter lim="400000"/>
            </a:ln>
            <a:effectLst/>
          </p:spPr>
          <p:txBody>
            <a:bodyPr wrap="square" lIns="0" tIns="0" rIns="0" bIns="0" numCol="1" anchor="ctr">
              <a:noAutofit/>
            </a:bodyPr>
            <a:lstStyle/>
            <a:p>
              <a:pPr lvl="0"/>
            </a:p>
          </p:txBody>
        </p:sp>
      </p:grpSp>
      <p:sp>
        <p:nvSpPr>
          <p:cNvPr id="19" name="Shape 19"/>
          <p:cNvSpPr/>
          <p:nvPr>
            <p:ph type="sldNum" sz="quarter" idx="2"/>
          </p:nvPr>
        </p:nvSpPr>
        <p:spPr>
          <a:xfrm>
            <a:off x="57150" y="8115624"/>
            <a:ext cx="441325" cy="868039"/>
          </a:xfrm>
          <a:prstGeom prst="rect">
            <a:avLst/>
          </a:prstGeom>
        </p:spPr>
        <p:txBody>
          <a:bodyPr/>
          <a:lstStyle>
            <a:lvl1pPr algn="l"/>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grpSp>
        <p:nvGrpSpPr>
          <p:cNvPr id="8" name="Group 8"/>
          <p:cNvGrpSpPr/>
          <p:nvPr/>
        </p:nvGrpSpPr>
        <p:grpSpPr>
          <a:xfrm>
            <a:off x="-1" y="-1"/>
            <a:ext cx="5715002" cy="9144002"/>
            <a:chOff x="0" y="0"/>
            <a:chExt cx="5715000" cy="9144000"/>
          </a:xfrm>
        </p:grpSpPr>
        <p:grpSp>
          <p:nvGrpSpPr>
            <p:cNvPr id="4" name="Group 4"/>
            <p:cNvGrpSpPr/>
            <p:nvPr/>
          </p:nvGrpSpPr>
          <p:grpSpPr>
            <a:xfrm>
              <a:off x="-1" y="-1"/>
              <a:ext cx="2400301" cy="9144002"/>
              <a:chOff x="0" y="0"/>
              <a:chExt cx="2400300" cy="9144000"/>
            </a:xfrm>
          </p:grpSpPr>
          <p:sp>
            <p:nvSpPr>
              <p:cNvPr id="2" name="Shape 2"/>
              <p:cNvSpPr/>
              <p:nvPr/>
            </p:nvSpPr>
            <p:spPr>
              <a:xfrm>
                <a:off x="-1" y="-1"/>
                <a:ext cx="571502" cy="9144002"/>
              </a:xfrm>
              <a:prstGeom prst="rect">
                <a:avLst/>
              </a:prstGeom>
              <a:solidFill>
                <a:srgbClr val="99CC99"/>
              </a:solidFill>
              <a:ln w="12700" cap="flat">
                <a:noFill/>
                <a:miter lim="400000"/>
              </a:ln>
              <a:effectLst/>
            </p:spPr>
            <p:txBody>
              <a:bodyPr wrap="square" lIns="0" tIns="0" rIns="0" bIns="0" numCol="1" anchor="ctr">
                <a:noAutofit/>
              </a:bodyPr>
              <a:lstStyle/>
              <a:p>
                <a:pPr lvl="0"/>
              </a:p>
            </p:txBody>
          </p:sp>
          <p:sp>
            <p:nvSpPr>
              <p:cNvPr id="3" name="Shape 3"/>
              <p:cNvSpPr/>
              <p:nvPr/>
            </p:nvSpPr>
            <p:spPr>
              <a:xfrm>
                <a:off x="342900" y="-1"/>
                <a:ext cx="2057400" cy="15557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4106"/>
                    </a:lnTo>
                    <a:lnTo>
                      <a:pt x="4750" y="14165"/>
                    </a:lnTo>
                    <a:lnTo>
                      <a:pt x="4425" y="14106"/>
                    </a:lnTo>
                    <a:lnTo>
                      <a:pt x="3850" y="14371"/>
                    </a:lnTo>
                    <a:cubicBezTo>
                      <a:pt x="3625" y="14635"/>
                      <a:pt x="3288" y="15076"/>
                      <a:pt x="3075" y="15605"/>
                    </a:cubicBezTo>
                    <a:cubicBezTo>
                      <a:pt x="2863" y="16134"/>
                      <a:pt x="2688" y="16869"/>
                      <a:pt x="2575" y="17544"/>
                    </a:cubicBezTo>
                    <a:cubicBezTo>
                      <a:pt x="2463" y="18220"/>
                      <a:pt x="2425" y="18896"/>
                      <a:pt x="2400" y="19572"/>
                    </a:cubicBezTo>
                    <a:lnTo>
                      <a:pt x="2400" y="21600"/>
                    </a:lnTo>
                    <a:lnTo>
                      <a:pt x="0" y="21600"/>
                    </a:lnTo>
                    <a:lnTo>
                      <a:pt x="0" y="0"/>
                    </a:lnTo>
                    <a:lnTo>
                      <a:pt x="21600" y="0"/>
                    </a:lnTo>
                    <a:close/>
                  </a:path>
                </a:pathLst>
              </a:custGeom>
              <a:solidFill>
                <a:srgbClr val="99CC99"/>
              </a:solidFill>
              <a:ln w="12700" cap="flat">
                <a:noFill/>
                <a:miter lim="400000"/>
              </a:ln>
              <a:effectLst/>
            </p:spPr>
            <p:txBody>
              <a:bodyPr wrap="square" lIns="0" tIns="0" rIns="0" bIns="0" numCol="1" anchor="t">
                <a:noAutofit/>
              </a:bodyPr>
              <a:lstStyle/>
              <a:p>
                <a:pPr lvl="0"/>
              </a:p>
            </p:txBody>
          </p:sp>
        </p:grpSp>
        <p:grpSp>
          <p:nvGrpSpPr>
            <p:cNvPr id="7" name="Group 7"/>
            <p:cNvGrpSpPr/>
            <p:nvPr/>
          </p:nvGrpSpPr>
          <p:grpSpPr>
            <a:xfrm>
              <a:off x="171450" y="2641599"/>
              <a:ext cx="5543550" cy="425451"/>
              <a:chOff x="0" y="0"/>
              <a:chExt cx="5543549" cy="425450"/>
            </a:xfrm>
          </p:grpSpPr>
          <p:sp>
            <p:nvSpPr>
              <p:cNvPr id="5" name="Shape 5"/>
              <p:cNvSpPr/>
              <p:nvPr/>
            </p:nvSpPr>
            <p:spPr>
              <a:xfrm>
                <a:off x="285750" y="-1"/>
                <a:ext cx="5257800" cy="423335"/>
              </a:xfrm>
              <a:prstGeom prst="roundRect">
                <a:avLst>
                  <a:gd name="adj" fmla="val 0"/>
                </a:avLst>
              </a:prstGeom>
              <a:solidFill>
                <a:srgbClr val="003366"/>
              </a:solidFill>
              <a:ln w="12700" cap="flat">
                <a:noFill/>
                <a:miter lim="400000"/>
              </a:ln>
              <a:effectLst/>
            </p:spPr>
            <p:txBody>
              <a:bodyPr wrap="square" lIns="0" tIns="0" rIns="0" bIns="0" numCol="1" anchor="ctr">
                <a:noAutofit/>
              </a:bodyPr>
              <a:lstStyle/>
              <a:p>
                <a:pPr lvl="0"/>
              </a:p>
            </p:txBody>
          </p:sp>
          <p:sp>
            <p:nvSpPr>
              <p:cNvPr id="6" name="Shape 6"/>
              <p:cNvSpPr/>
              <p:nvPr/>
            </p:nvSpPr>
            <p:spPr>
              <a:xfrm flipH="1">
                <a:off x="0" y="0"/>
                <a:ext cx="295275" cy="4254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800" y="0"/>
                    </a:lnTo>
                    <a:cubicBezTo>
                      <a:pt x="16765" y="0"/>
                      <a:pt x="21600" y="4835"/>
                      <a:pt x="21600" y="10800"/>
                    </a:cubicBezTo>
                    <a:lnTo>
                      <a:pt x="21600" y="10800"/>
                    </a:lnTo>
                    <a:cubicBezTo>
                      <a:pt x="21600" y="16765"/>
                      <a:pt x="16765" y="21600"/>
                      <a:pt x="10800" y="21600"/>
                    </a:cubicBezTo>
                    <a:lnTo>
                      <a:pt x="0" y="21600"/>
                    </a:lnTo>
                    <a:lnTo>
                      <a:pt x="0" y="0"/>
                    </a:lnTo>
                    <a:close/>
                  </a:path>
                </a:pathLst>
              </a:custGeom>
              <a:solidFill>
                <a:srgbClr val="003366"/>
              </a:solidFill>
              <a:ln w="12700" cap="flat">
                <a:noFill/>
                <a:miter lim="400000"/>
              </a:ln>
              <a:effectLst/>
            </p:spPr>
            <p:txBody>
              <a:bodyPr wrap="square" lIns="0" tIns="0" rIns="0" bIns="0" numCol="1" anchor="ctr">
                <a:noAutofit/>
              </a:bodyPr>
              <a:lstStyle/>
              <a:p>
                <a:pPr lvl="0"/>
              </a:p>
            </p:txBody>
          </p:sp>
        </p:grpSp>
      </p:grpSp>
      <p:sp>
        <p:nvSpPr>
          <p:cNvPr id="9" name="Shape 9"/>
          <p:cNvSpPr/>
          <p:nvPr>
            <p:ph type="sldNum" sz="quarter" idx="2"/>
          </p:nvPr>
        </p:nvSpPr>
        <p:spPr>
          <a:xfrm>
            <a:off x="63500" y="8106099"/>
            <a:ext cx="439738" cy="868039"/>
          </a:xfrm>
          <a:prstGeom prst="rect">
            <a:avLst/>
          </a:prstGeom>
          <a:ln w="12700">
            <a:miter lim="400000"/>
          </a:ln>
        </p:spPr>
        <p:txBody>
          <a:bodyPr lIns="45719" rIns="45719" anchor="b">
            <a:spAutoFit/>
          </a:bodyPr>
          <a:lstStyle>
            <a:lvl1pPr algn="ctr">
              <a:defRPr b="1" sz="2600">
                <a:solidFill>
                  <a:srgbClr val="FFFFFF"/>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spd="med" advClick="1"/>
  <p:txStyles>
    <p:titleStyle>
      <a:lvl1pPr>
        <a:lnSpc>
          <a:spcPct val="90000"/>
        </a:lnSpc>
        <a:defRPr b="1" sz="3600">
          <a:solidFill>
            <a:srgbClr val="006666"/>
          </a:solidFill>
          <a:latin typeface="Arial"/>
          <a:ea typeface="Arial"/>
          <a:cs typeface="Arial"/>
          <a:sym typeface="Arial"/>
        </a:defRPr>
      </a:lvl1pPr>
      <a:lvl2pPr>
        <a:lnSpc>
          <a:spcPct val="90000"/>
        </a:lnSpc>
        <a:defRPr b="1" sz="3600">
          <a:solidFill>
            <a:srgbClr val="006666"/>
          </a:solidFill>
          <a:latin typeface="Arial"/>
          <a:ea typeface="Arial"/>
          <a:cs typeface="Arial"/>
          <a:sym typeface="Arial"/>
        </a:defRPr>
      </a:lvl2pPr>
      <a:lvl3pPr>
        <a:lnSpc>
          <a:spcPct val="90000"/>
        </a:lnSpc>
        <a:defRPr b="1" sz="3600">
          <a:solidFill>
            <a:srgbClr val="006666"/>
          </a:solidFill>
          <a:latin typeface="Arial"/>
          <a:ea typeface="Arial"/>
          <a:cs typeface="Arial"/>
          <a:sym typeface="Arial"/>
        </a:defRPr>
      </a:lvl3pPr>
      <a:lvl4pPr>
        <a:lnSpc>
          <a:spcPct val="90000"/>
        </a:lnSpc>
        <a:defRPr b="1" sz="3600">
          <a:solidFill>
            <a:srgbClr val="006666"/>
          </a:solidFill>
          <a:latin typeface="Arial"/>
          <a:ea typeface="Arial"/>
          <a:cs typeface="Arial"/>
          <a:sym typeface="Arial"/>
        </a:defRPr>
      </a:lvl4pPr>
      <a:lvl5pPr>
        <a:lnSpc>
          <a:spcPct val="90000"/>
        </a:lnSpc>
        <a:defRPr b="1" sz="3600">
          <a:solidFill>
            <a:srgbClr val="006666"/>
          </a:solidFill>
          <a:latin typeface="Arial"/>
          <a:ea typeface="Arial"/>
          <a:cs typeface="Arial"/>
          <a:sym typeface="Arial"/>
        </a:defRPr>
      </a:lvl5pPr>
      <a:lvl6pPr indent="457200">
        <a:lnSpc>
          <a:spcPct val="90000"/>
        </a:lnSpc>
        <a:defRPr b="1" sz="3600">
          <a:solidFill>
            <a:srgbClr val="006666"/>
          </a:solidFill>
          <a:latin typeface="Arial"/>
          <a:ea typeface="Arial"/>
          <a:cs typeface="Arial"/>
          <a:sym typeface="Arial"/>
        </a:defRPr>
      </a:lvl6pPr>
      <a:lvl7pPr indent="914400">
        <a:lnSpc>
          <a:spcPct val="90000"/>
        </a:lnSpc>
        <a:defRPr b="1" sz="3600">
          <a:solidFill>
            <a:srgbClr val="006666"/>
          </a:solidFill>
          <a:latin typeface="Arial"/>
          <a:ea typeface="Arial"/>
          <a:cs typeface="Arial"/>
          <a:sym typeface="Arial"/>
        </a:defRPr>
      </a:lvl7pPr>
      <a:lvl8pPr indent="1371600">
        <a:lnSpc>
          <a:spcPct val="90000"/>
        </a:lnSpc>
        <a:defRPr b="1" sz="3600">
          <a:solidFill>
            <a:srgbClr val="006666"/>
          </a:solidFill>
          <a:latin typeface="Arial"/>
          <a:ea typeface="Arial"/>
          <a:cs typeface="Arial"/>
          <a:sym typeface="Arial"/>
        </a:defRPr>
      </a:lvl8pPr>
      <a:lvl9pPr indent="1828800">
        <a:lnSpc>
          <a:spcPct val="90000"/>
        </a:lnSpc>
        <a:defRPr b="1" sz="3600">
          <a:solidFill>
            <a:srgbClr val="006666"/>
          </a:solidFill>
          <a:latin typeface="Arial"/>
          <a:ea typeface="Arial"/>
          <a:cs typeface="Arial"/>
          <a:sym typeface="Arial"/>
        </a:defRPr>
      </a:lvl9pPr>
    </p:titleStyle>
    <p:bodyStyle>
      <a:lvl1pPr marL="342900" indent="-342900">
        <a:spcBef>
          <a:spcPts val="600"/>
        </a:spcBef>
        <a:buClr>
          <a:srgbClr val="003366"/>
        </a:buClr>
        <a:buSzPct val="75000"/>
        <a:buFont typeface="Wingdings"/>
        <a:buChar char="●"/>
        <a:defRPr sz="2800">
          <a:solidFill>
            <a:srgbClr val="003366"/>
          </a:solidFill>
          <a:latin typeface="Arial"/>
          <a:ea typeface="Arial"/>
          <a:cs typeface="Arial"/>
          <a:sym typeface="Arial"/>
        </a:defRPr>
      </a:lvl1pPr>
      <a:lvl2pPr marL="790575" indent="-333375">
        <a:spcBef>
          <a:spcPts val="600"/>
        </a:spcBef>
        <a:buClr>
          <a:srgbClr val="003366"/>
        </a:buClr>
        <a:buSzPct val="75000"/>
        <a:buFont typeface="Wingdings"/>
        <a:buChar char="–"/>
        <a:defRPr sz="2800">
          <a:solidFill>
            <a:srgbClr val="003366"/>
          </a:solidFill>
          <a:latin typeface="Arial"/>
          <a:ea typeface="Arial"/>
          <a:cs typeface="Arial"/>
          <a:sym typeface="Arial"/>
        </a:defRPr>
      </a:lvl2pPr>
      <a:lvl3pPr marL="1234439" indent="-320039">
        <a:spcBef>
          <a:spcPts val="600"/>
        </a:spcBef>
        <a:buClr>
          <a:srgbClr val="003366"/>
        </a:buClr>
        <a:buSzPct val="75000"/>
        <a:buFont typeface="Wingdings"/>
        <a:buChar char="●"/>
        <a:defRPr sz="2800">
          <a:solidFill>
            <a:srgbClr val="003366"/>
          </a:solidFill>
          <a:latin typeface="Arial"/>
          <a:ea typeface="Arial"/>
          <a:cs typeface="Arial"/>
          <a:sym typeface="Arial"/>
        </a:defRPr>
      </a:lvl3pPr>
      <a:lvl4pPr marL="1727200" indent="-355600">
        <a:spcBef>
          <a:spcPts val="600"/>
        </a:spcBef>
        <a:buClr>
          <a:srgbClr val="003366"/>
        </a:buClr>
        <a:buSzPct val="80000"/>
        <a:buFont typeface="Wingdings"/>
        <a:buChar char="–"/>
        <a:defRPr sz="2800">
          <a:solidFill>
            <a:srgbClr val="003366"/>
          </a:solidFill>
          <a:latin typeface="Arial"/>
          <a:ea typeface="Arial"/>
          <a:cs typeface="Arial"/>
          <a:sym typeface="Arial"/>
        </a:defRPr>
      </a:lvl4pPr>
      <a:lvl5pPr marL="2184400" indent="-355600">
        <a:spcBef>
          <a:spcPts val="600"/>
        </a:spcBef>
        <a:buClr>
          <a:srgbClr val="003366"/>
        </a:buClr>
        <a:buSzPct val="65000"/>
        <a:buFont typeface="Wingdings"/>
        <a:buChar char="●"/>
        <a:defRPr sz="2800">
          <a:solidFill>
            <a:srgbClr val="003366"/>
          </a:solidFill>
          <a:latin typeface="Arial"/>
          <a:ea typeface="Arial"/>
          <a:cs typeface="Arial"/>
          <a:sym typeface="Arial"/>
        </a:defRPr>
      </a:lvl5pPr>
      <a:lvl6pPr marL="2641600" indent="-355600">
        <a:spcBef>
          <a:spcPts val="600"/>
        </a:spcBef>
        <a:buClr>
          <a:srgbClr val="003366"/>
        </a:buClr>
        <a:buSzPct val="65000"/>
        <a:buFont typeface="Wingdings"/>
        <a:buChar char="•"/>
        <a:defRPr sz="2800">
          <a:solidFill>
            <a:srgbClr val="003366"/>
          </a:solidFill>
          <a:latin typeface="Arial"/>
          <a:ea typeface="Arial"/>
          <a:cs typeface="Arial"/>
          <a:sym typeface="Arial"/>
        </a:defRPr>
      </a:lvl6pPr>
      <a:lvl7pPr marL="3098800" indent="-355600">
        <a:spcBef>
          <a:spcPts val="600"/>
        </a:spcBef>
        <a:buClr>
          <a:srgbClr val="003366"/>
        </a:buClr>
        <a:buSzPct val="65000"/>
        <a:buFont typeface="Wingdings"/>
        <a:buChar char="•"/>
        <a:defRPr sz="2800">
          <a:solidFill>
            <a:srgbClr val="003366"/>
          </a:solidFill>
          <a:latin typeface="Arial"/>
          <a:ea typeface="Arial"/>
          <a:cs typeface="Arial"/>
          <a:sym typeface="Arial"/>
        </a:defRPr>
      </a:lvl7pPr>
      <a:lvl8pPr marL="3556000" indent="-355600">
        <a:spcBef>
          <a:spcPts val="600"/>
        </a:spcBef>
        <a:buClr>
          <a:srgbClr val="003366"/>
        </a:buClr>
        <a:buSzPct val="65000"/>
        <a:buFont typeface="Wingdings"/>
        <a:buChar char="•"/>
        <a:defRPr sz="2800">
          <a:solidFill>
            <a:srgbClr val="003366"/>
          </a:solidFill>
          <a:latin typeface="Arial"/>
          <a:ea typeface="Arial"/>
          <a:cs typeface="Arial"/>
          <a:sym typeface="Arial"/>
        </a:defRPr>
      </a:lvl8pPr>
      <a:lvl9pPr marL="4013200" indent="-355600">
        <a:spcBef>
          <a:spcPts val="600"/>
        </a:spcBef>
        <a:buClr>
          <a:srgbClr val="003366"/>
        </a:buClr>
        <a:buSzPct val="65000"/>
        <a:buFont typeface="Wingdings"/>
        <a:buChar char="•"/>
        <a:defRPr sz="2800">
          <a:solidFill>
            <a:srgbClr val="003366"/>
          </a:solidFill>
          <a:latin typeface="Arial"/>
          <a:ea typeface="Arial"/>
          <a:cs typeface="Arial"/>
          <a:sym typeface="Arial"/>
        </a:defRPr>
      </a:lvl9pPr>
    </p:bodyStyle>
    <p:otherStyle>
      <a:lvl1pPr algn="ctr">
        <a:defRPr b="1" sz="2600">
          <a:solidFill>
            <a:schemeClr val="tx1"/>
          </a:solidFill>
          <a:latin typeface="+mn-lt"/>
          <a:ea typeface="+mn-ea"/>
          <a:cs typeface="+mn-cs"/>
          <a:sym typeface="Arial"/>
        </a:defRPr>
      </a:lvl1pPr>
      <a:lvl2pPr indent="457200" algn="ctr">
        <a:defRPr b="1" sz="2600">
          <a:solidFill>
            <a:schemeClr val="tx1"/>
          </a:solidFill>
          <a:latin typeface="+mn-lt"/>
          <a:ea typeface="+mn-ea"/>
          <a:cs typeface="+mn-cs"/>
          <a:sym typeface="Arial"/>
        </a:defRPr>
      </a:lvl2pPr>
      <a:lvl3pPr indent="914400" algn="ctr">
        <a:defRPr b="1" sz="2600">
          <a:solidFill>
            <a:schemeClr val="tx1"/>
          </a:solidFill>
          <a:latin typeface="+mn-lt"/>
          <a:ea typeface="+mn-ea"/>
          <a:cs typeface="+mn-cs"/>
          <a:sym typeface="Arial"/>
        </a:defRPr>
      </a:lvl3pPr>
      <a:lvl4pPr indent="1371600" algn="ctr">
        <a:defRPr b="1" sz="2600">
          <a:solidFill>
            <a:schemeClr val="tx1"/>
          </a:solidFill>
          <a:latin typeface="+mn-lt"/>
          <a:ea typeface="+mn-ea"/>
          <a:cs typeface="+mn-cs"/>
          <a:sym typeface="Arial"/>
        </a:defRPr>
      </a:lvl4pPr>
      <a:lvl5pPr indent="1828800" algn="ctr">
        <a:defRPr b="1" sz="2600">
          <a:solidFill>
            <a:schemeClr val="tx1"/>
          </a:solidFill>
          <a:latin typeface="+mn-lt"/>
          <a:ea typeface="+mn-ea"/>
          <a:cs typeface="+mn-cs"/>
          <a:sym typeface="Arial"/>
        </a:defRPr>
      </a:lvl5pPr>
      <a:lvl6pPr algn="ctr">
        <a:defRPr b="1" sz="2600">
          <a:solidFill>
            <a:schemeClr val="tx1"/>
          </a:solidFill>
          <a:latin typeface="+mn-lt"/>
          <a:ea typeface="+mn-ea"/>
          <a:cs typeface="+mn-cs"/>
          <a:sym typeface="Arial"/>
        </a:defRPr>
      </a:lvl6pPr>
      <a:lvl7pPr algn="ctr">
        <a:defRPr b="1" sz="2600">
          <a:solidFill>
            <a:schemeClr val="tx1"/>
          </a:solidFill>
          <a:latin typeface="+mn-lt"/>
          <a:ea typeface="+mn-ea"/>
          <a:cs typeface="+mn-cs"/>
          <a:sym typeface="Arial"/>
        </a:defRPr>
      </a:lvl7pPr>
      <a:lvl8pPr algn="ctr">
        <a:defRPr b="1" sz="2600">
          <a:solidFill>
            <a:schemeClr val="tx1"/>
          </a:solidFill>
          <a:latin typeface="+mn-lt"/>
          <a:ea typeface="+mn-ea"/>
          <a:cs typeface="+mn-cs"/>
          <a:sym typeface="Arial"/>
        </a:defRPr>
      </a:lvl8pPr>
      <a:lvl9pPr algn="ctr">
        <a:defRPr b="1" sz="26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tudygs.net/mapping/buzanmap.htm" TargetMode="External"/><Relationship Id="rId3" Type="http://schemas.openxmlformats.org/officeDocument/2006/relationships/image" Target="../media/image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cmap.ihmc.us/download/" TargetMode="External"/><Relationship Id="rId3" Type="http://schemas.openxmlformats.org/officeDocument/2006/relationships/hyperlink" Target="http://www.thebrain.com/?gclid=CLSrvvTH_58CFQ0fswodXC7Clg" TargetMode="External"/><Relationship Id="rId4" Type="http://schemas.openxmlformats.org/officeDocument/2006/relationships/hyperlink" Target="http://www.readwritethink.org/files/resources/interactives/graphicmap/" TargetMode="Externa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eadwritethink.org/files/resources/interactives/graphicmap/"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audio" Target="../media/media1.wav"/><Relationship Id="rId4" Type="http://schemas.microsoft.com/office/2007/relationships/media" Target="../media/media1.wav"/><Relationship Id="rId5" Type="http://schemas.openxmlformats.org/officeDocument/2006/relationships/image" Target="../media/image9.png"/><Relationship Id="rId6" Type="http://schemas.openxmlformats.org/officeDocument/2006/relationships/audio" Target="../media/media2.wav"/><Relationship Id="rId7" Type="http://schemas.microsoft.com/office/2007/relationships/media" Target="../media/media2.wav"/></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 name="Shape 23"/>
          <p:cNvSpPr/>
          <p:nvPr>
            <p:ph type="body" idx="4294967295"/>
          </p:nvPr>
        </p:nvSpPr>
        <p:spPr>
          <a:xfrm>
            <a:off x="3505200" y="3903662"/>
            <a:ext cx="3009900" cy="2428876"/>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marL="0" indent="0">
              <a:buSzTx/>
              <a:buNone/>
              <a:defRPr sz="1800">
                <a:solidFill>
                  <a:srgbClr val="000000"/>
                </a:solidFill>
              </a:defRPr>
            </a:pPr>
            <a:r>
              <a:rPr sz="2800">
                <a:solidFill>
                  <a:srgbClr val="006666"/>
                </a:solidFill>
              </a:rPr>
              <a:t>Webs</a:t>
            </a:r>
            <a:endParaRPr sz="2800">
              <a:solidFill>
                <a:srgbClr val="006666"/>
              </a:solidFill>
            </a:endParaRPr>
          </a:p>
          <a:p>
            <a:pPr lvl="0" marL="0" indent="0">
              <a:buSzTx/>
              <a:buNone/>
              <a:defRPr sz="1800">
                <a:solidFill>
                  <a:srgbClr val="000000"/>
                </a:solidFill>
              </a:defRPr>
            </a:pPr>
            <a:r>
              <a:rPr sz="2800">
                <a:solidFill>
                  <a:srgbClr val="006666"/>
                </a:solidFill>
              </a:rPr>
              <a:t>Concept maps</a:t>
            </a:r>
            <a:endParaRPr sz="2800">
              <a:solidFill>
                <a:srgbClr val="006666"/>
              </a:solidFill>
            </a:endParaRPr>
          </a:p>
          <a:p>
            <a:pPr lvl="0" marL="0" indent="0">
              <a:buSzTx/>
              <a:buNone/>
              <a:defRPr sz="1800">
                <a:solidFill>
                  <a:srgbClr val="000000"/>
                </a:solidFill>
              </a:defRPr>
            </a:pPr>
            <a:r>
              <a:rPr sz="2800">
                <a:solidFill>
                  <a:srgbClr val="006666"/>
                </a:solidFill>
              </a:rPr>
              <a:t>Think links</a:t>
            </a:r>
            <a:endParaRPr sz="2800">
              <a:solidFill>
                <a:srgbClr val="006666"/>
              </a:solidFill>
            </a:endParaRPr>
          </a:p>
        </p:txBody>
      </p:sp>
      <p:sp>
        <p:nvSpPr>
          <p:cNvPr id="24" name="Shape 24"/>
          <p:cNvSpPr/>
          <p:nvPr/>
        </p:nvSpPr>
        <p:spPr>
          <a:xfrm>
            <a:off x="57150" y="8509324"/>
            <a:ext cx="441325" cy="4743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defRPr b="1" sz="2600">
                <a:solidFill>
                  <a:srgbClr val="FFFFFF"/>
                </a:solidFill>
              </a:defRPr>
            </a:lvl1pPr>
          </a:lstStyle>
          <a:p>
            <a:pPr lvl="0">
              <a:defRPr b="0" sz="1800">
                <a:solidFill>
                  <a:srgbClr val="000000"/>
                </a:solidFill>
              </a:defRPr>
            </a:pPr>
            <a:r>
              <a:rPr b="1" sz="2600">
                <a:solidFill>
                  <a:srgbClr val="FFFFFF"/>
                </a:solidFill>
              </a:rPr>
              <a:t>1</a:t>
            </a:r>
          </a:p>
        </p:txBody>
      </p:sp>
      <p:sp>
        <p:nvSpPr>
          <p:cNvPr id="25" name="Shape 25"/>
          <p:cNvSpPr/>
          <p:nvPr>
            <p:ph type="title" idx="4294967295"/>
          </p:nvPr>
        </p:nvSpPr>
        <p:spPr>
          <a:xfrm>
            <a:off x="886295" y="1692745"/>
            <a:ext cx="5428310" cy="179611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a:defRPr sz="6000">
                <a:solidFill>
                  <a:srgbClr val="003366"/>
                </a:solidFill>
              </a:defRPr>
            </a:lvl1pPr>
          </a:lstStyle>
          <a:p>
            <a:pPr lvl="0">
              <a:defRPr b="0" sz="1800">
                <a:solidFill>
                  <a:srgbClr val="000000"/>
                </a:solidFill>
              </a:defRPr>
            </a:pPr>
            <a:r>
              <a:rPr b="1" sz="6000">
                <a:solidFill>
                  <a:srgbClr val="003366"/>
                </a:solidFill>
              </a:rPr>
              <a:t>Mind Mapping</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5" grpId="1" fill="hold">
                                  <p:stCondLst>
                                    <p:cond delay="0"/>
                                  </p:stCondLst>
                                  <p:iterate type="el" backwards="0">
                                    <p:tmAbs val="0"/>
                                  </p:iterate>
                                  <p:childTnLst>
                                    <p:set>
                                      <p:cBhvr>
                                        <p:cTn id="6" fill="hold"/>
                                        <p:tgtEl>
                                          <p:spTgt spid="25"/>
                                        </p:tgtEl>
                                        <p:attrNameLst>
                                          <p:attrName>style.visibility</p:attrName>
                                        </p:attrNameLst>
                                      </p:cBhvr>
                                      <p:to>
                                        <p:strVal val="visible"/>
                                      </p:to>
                                    </p:set>
                                    <p:anim calcmode="lin" valueType="num">
                                      <p:cBhvr>
                                        <p:cTn id="7" dur="2000" fill="hold"/>
                                        <p:tgtEl>
                                          <p:spTgt spid="25"/>
                                        </p:tgtEl>
                                        <p:attrNameLst>
                                          <p:attrName>ppt_w</p:attrName>
                                        </p:attrNameLst>
                                      </p:cBhvr>
                                      <p:tavLst>
                                        <p:tav tm="0">
                                          <p:val>
                                            <p:fltVal val="0"/>
                                          </p:val>
                                        </p:tav>
                                        <p:tav tm="100000">
                                          <p:val>
                                            <p:strVal val="#ppt_w"/>
                                          </p:val>
                                        </p:tav>
                                      </p:tavLst>
                                    </p:anim>
                                    <p:anim calcmode="lin" valueType="num">
                                      <p:cBhvr>
                                        <p:cTn id="8" dur="2000" fill="hold"/>
                                        <p:tgtEl>
                                          <p:spTgt spid="25"/>
                                        </p:tgtEl>
                                        <p:attrNameLst>
                                          <p:attrName>ppt_h</p:attrName>
                                        </p:attrNameLst>
                                      </p:cBhvr>
                                      <p:tavLst>
                                        <p:tav tm="0">
                                          <p:val>
                                            <p:fltVal val="0"/>
                                          </p:val>
                                        </p:tav>
                                        <p:tav tm="100000">
                                          <p:val>
                                            <p:strVal val="#ppt_h"/>
                                          </p:val>
                                        </p:tav>
                                      </p:tavLst>
                                    </p:anim>
                                    <p:anim calcmode="lin" valueType="num">
                                      <p:cBhvr>
                                        <p:cTn id="9" dur="2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nvSpPr>
        <p:spPr>
          <a:xfrm>
            <a:off x="63500" y="8106099"/>
            <a:ext cx="439738" cy="8680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b="1" sz="2600">
                <a:solidFill>
                  <a:srgbClr val="FFFFFF"/>
                </a:solidFill>
              </a:defRPr>
            </a:lvl1pPr>
          </a:lstStyle>
          <a:p>
            <a:pPr lvl="0">
              <a:defRPr b="0" sz="1800">
                <a:solidFill>
                  <a:srgbClr val="000000"/>
                </a:solidFill>
              </a:defRPr>
            </a:pPr>
            <a:r>
              <a:rPr b="1" sz="2600">
                <a:solidFill>
                  <a:srgbClr val="FFFFFF"/>
                </a:solidFill>
              </a:rPr>
              <a:t>10</a:t>
            </a:r>
          </a:p>
        </p:txBody>
      </p:sp>
      <p:sp>
        <p:nvSpPr>
          <p:cNvPr id="97" name="Shape 97"/>
          <p:cNvSpPr/>
          <p:nvPr>
            <p:ph type="title" idx="4294967295"/>
          </p:nvPr>
        </p:nvSpPr>
        <p:spPr>
          <a:xfrm>
            <a:off x="645865" y="1090365"/>
            <a:ext cx="5794870" cy="137527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defRPr b="0" sz="1800">
                <a:solidFill>
                  <a:srgbClr val="000000"/>
                </a:solidFill>
              </a:defRPr>
            </a:pPr>
            <a:r>
              <a:rPr b="1" sz="4400">
                <a:solidFill>
                  <a:srgbClr val="003366"/>
                </a:solidFill>
              </a:rPr>
              <a:t>Mapping</a:t>
            </a:r>
            <a:br>
              <a:rPr b="1" sz="4400">
                <a:solidFill>
                  <a:srgbClr val="003366"/>
                </a:solidFill>
              </a:rPr>
            </a:br>
          </a:p>
        </p:txBody>
      </p:sp>
      <p:sp>
        <p:nvSpPr>
          <p:cNvPr id="98" name="Shape 98"/>
          <p:cNvSpPr/>
          <p:nvPr>
            <p:ph type="body" idx="4294967295"/>
          </p:nvPr>
        </p:nvSpPr>
        <p:spPr>
          <a:xfrm>
            <a:off x="628650" y="3149600"/>
            <a:ext cx="5770563" cy="4965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solidFill>
                  <a:srgbClr val="000000"/>
                </a:solidFill>
              </a:defRPr>
            </a:pPr>
            <a:endParaRPr sz="2800">
              <a:solidFill>
                <a:srgbClr val="003366"/>
              </a:solidFill>
            </a:endParaRPr>
          </a:p>
          <a:p>
            <a:pPr lvl="0">
              <a:defRPr sz="1800">
                <a:solidFill>
                  <a:srgbClr val="000000"/>
                </a:solidFill>
              </a:defRPr>
            </a:pPr>
            <a:r>
              <a:rPr b="1" sz="2800">
                <a:solidFill>
                  <a:srgbClr val="003366"/>
                </a:solidFill>
              </a:rPr>
              <a:t>Write down the most important word or short phrase</a:t>
            </a:r>
            <a:br>
              <a:rPr b="1" sz="2800">
                <a:solidFill>
                  <a:srgbClr val="003366"/>
                </a:solidFill>
              </a:rPr>
            </a:br>
            <a:r>
              <a:rPr b="1" sz="2800">
                <a:solidFill>
                  <a:srgbClr val="003366"/>
                </a:solidFill>
              </a:rPr>
              <a:t>or symbol for the topic in the center.</a:t>
            </a:r>
            <a:endParaRPr b="1" sz="2800">
              <a:solidFill>
                <a:srgbClr val="003366"/>
              </a:solidFill>
            </a:endParaRPr>
          </a:p>
          <a:p>
            <a:pPr lvl="0">
              <a:buSzTx/>
              <a:buNone/>
              <a:defRPr sz="1800">
                <a:solidFill>
                  <a:srgbClr val="000000"/>
                </a:solidFill>
              </a:defRPr>
            </a:pPr>
            <a:r>
              <a:rPr sz="2800">
                <a:solidFill>
                  <a:srgbClr val="003366"/>
                </a:solidFill>
              </a:rPr>
              <a:t>Think about it; circle it.</a:t>
            </a:r>
          </a:p>
        </p:txBody>
      </p:sp>
      <p:pic>
        <p:nvPicPr>
          <p:cNvPr id="99" name="watereng3.png" descr="http://www.studygs.net/mapping/images/watereng3.gif"/>
          <p:cNvPicPr/>
          <p:nvPr/>
        </p:nvPicPr>
        <p:blipFill>
          <a:blip r:embed="rId3">
            <a:extLst/>
          </a:blip>
          <a:stretch>
            <a:fillRect/>
          </a:stretch>
        </p:blipFill>
        <p:spPr>
          <a:xfrm>
            <a:off x="3124200" y="6096000"/>
            <a:ext cx="3048000" cy="30480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99"/>
                                        </p:tgtEl>
                                        <p:attrNameLst>
                                          <p:attrName>style.visibility</p:attrName>
                                        </p:attrNameLst>
                                      </p:cBhvr>
                                      <p:to>
                                        <p:strVal val="visible"/>
                                      </p:to>
                                    </p:set>
                                    <p:anim calcmode="lin" valueType="num">
                                      <p:cBhvr>
                                        <p:cTn id="7" dur="80" fill="hold"/>
                                        <p:tgtEl>
                                          <p:spTgt spid="99"/>
                                        </p:tgtEl>
                                        <p:attrNameLst>
                                          <p:attrName>ppt_x</p:attrName>
                                        </p:attrNameLst>
                                      </p:cBhvr>
                                      <p:tavLst>
                                        <p:tav tm="0">
                                          <p:val>
                                            <p:strVal val="#ppt_x"/>
                                          </p:val>
                                        </p:tav>
                                        <p:tav tm="100000">
                                          <p:val>
                                            <p:strVal val="#ppt_x"/>
                                          </p:val>
                                        </p:tav>
                                      </p:tavLst>
                                    </p:anim>
                                    <p:anim calcmode="lin" valueType="num">
                                      <p:cBhvr>
                                        <p:cTn id="8" dur="80" fill="hold"/>
                                        <p:tgtEl>
                                          <p:spTgt spid="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9"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nvSpPr>
        <p:spPr>
          <a:xfrm>
            <a:off x="63500" y="8106099"/>
            <a:ext cx="439738" cy="8680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b="1" sz="2600">
                <a:solidFill>
                  <a:srgbClr val="FFFFFF"/>
                </a:solidFill>
              </a:defRPr>
            </a:lvl1pPr>
          </a:lstStyle>
          <a:p>
            <a:pPr lvl="0">
              <a:defRPr b="0" sz="1800">
                <a:solidFill>
                  <a:srgbClr val="000000"/>
                </a:solidFill>
              </a:defRPr>
            </a:pPr>
            <a:r>
              <a:rPr b="1" sz="2600">
                <a:solidFill>
                  <a:srgbClr val="FFFFFF"/>
                </a:solidFill>
              </a:rPr>
              <a:t>11</a:t>
            </a:r>
          </a:p>
        </p:txBody>
      </p:sp>
      <p:pic>
        <p:nvPicPr>
          <p:cNvPr id="104" name="image.png" descr="http://www.studygs.net/mapping/images/watereng2.gif"/>
          <p:cNvPicPr/>
          <p:nvPr/>
        </p:nvPicPr>
        <p:blipFill>
          <a:blip r:embed="rId2">
            <a:extLst/>
          </a:blip>
          <a:stretch>
            <a:fillRect/>
          </a:stretch>
        </p:blipFill>
        <p:spPr>
          <a:xfrm>
            <a:off x="317500" y="4303712"/>
            <a:ext cx="6607175" cy="4906963"/>
          </a:xfrm>
          <a:prstGeom prst="rect">
            <a:avLst/>
          </a:prstGeom>
          <a:ln w="12700">
            <a:miter lim="400000"/>
          </a:ln>
        </p:spPr>
      </p:pic>
      <p:sp>
        <p:nvSpPr>
          <p:cNvPr id="105" name="Shape 105"/>
          <p:cNvSpPr/>
          <p:nvPr/>
        </p:nvSpPr>
        <p:spPr>
          <a:xfrm>
            <a:off x="0" y="96361"/>
            <a:ext cx="6858000" cy="4561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a:solidFill>
                  <a:srgbClr val="000000"/>
                </a:solidFill>
              </a:defRPr>
            </a:pPr>
            <a:r>
              <a:rPr b="1" sz="2800">
                <a:solidFill>
                  <a:srgbClr val="004D4D"/>
                </a:solidFill>
                <a:latin typeface="Calibri"/>
                <a:ea typeface="Calibri"/>
                <a:cs typeface="Calibri"/>
                <a:sym typeface="Calibri"/>
              </a:rPr>
              <a:t>Edit this first phase</a:t>
            </a:r>
            <a:br>
              <a:rPr b="1" sz="2800">
                <a:solidFill>
                  <a:srgbClr val="004D4D"/>
                </a:solidFill>
                <a:latin typeface="Calibri"/>
                <a:ea typeface="Calibri"/>
                <a:cs typeface="Calibri"/>
                <a:sym typeface="Calibri"/>
              </a:rPr>
            </a:br>
            <a:r>
              <a:rPr sz="2800">
                <a:solidFill>
                  <a:srgbClr val="004D4D"/>
                </a:solidFill>
                <a:latin typeface="Calibri"/>
                <a:ea typeface="Calibri"/>
                <a:cs typeface="Calibri"/>
                <a:sym typeface="Calibri"/>
              </a:rPr>
              <a:t>Think about the relation of outside items to the center item</a:t>
            </a:r>
            <a:br>
              <a:rPr sz="2800">
                <a:solidFill>
                  <a:srgbClr val="004D4D"/>
                </a:solidFill>
                <a:latin typeface="Calibri"/>
                <a:ea typeface="Calibri"/>
                <a:cs typeface="Calibri"/>
                <a:sym typeface="Calibri"/>
              </a:rPr>
            </a:br>
            <a:r>
              <a:rPr sz="2800">
                <a:solidFill>
                  <a:srgbClr val="004D4D"/>
                </a:solidFill>
                <a:latin typeface="Calibri"/>
                <a:ea typeface="Calibri"/>
                <a:cs typeface="Calibri"/>
                <a:sym typeface="Calibri"/>
              </a:rPr>
              <a:t>Erase, edit, and/or shorten words to key ideas</a:t>
            </a:r>
            <a:br>
              <a:rPr sz="2800">
                <a:solidFill>
                  <a:srgbClr val="004D4D"/>
                </a:solidFill>
                <a:latin typeface="Calibri"/>
                <a:ea typeface="Calibri"/>
                <a:cs typeface="Calibri"/>
                <a:sym typeface="Calibri"/>
              </a:rPr>
            </a:br>
            <a:r>
              <a:rPr sz="2800">
                <a:solidFill>
                  <a:srgbClr val="004D4D"/>
                </a:solidFill>
                <a:latin typeface="Calibri"/>
                <a:ea typeface="Calibri"/>
                <a:cs typeface="Calibri"/>
                <a:sym typeface="Calibri"/>
              </a:rPr>
              <a:t>Relocate important items closer to each other    	</a:t>
            </a:r>
            <a:r>
              <a:rPr sz="2800">
                <a:solidFill>
                  <a:srgbClr val="FFFFFF"/>
                </a:solidFill>
                <a:latin typeface="Calibri"/>
                <a:ea typeface="Calibri"/>
                <a:cs typeface="Calibri"/>
                <a:sym typeface="Calibri"/>
              </a:rPr>
              <a:t>for better organization</a:t>
            </a:r>
            <a:br>
              <a:rPr sz="2800">
                <a:solidFill>
                  <a:srgbClr val="FFFFFF"/>
                </a:solidFill>
                <a:latin typeface="Calibri"/>
                <a:ea typeface="Calibri"/>
                <a:cs typeface="Calibri"/>
                <a:sym typeface="Calibri"/>
              </a:rPr>
            </a:br>
            <a:r>
              <a:rPr sz="2800">
                <a:solidFill>
                  <a:srgbClr val="004D4D"/>
                </a:solidFill>
                <a:latin typeface="Calibri"/>
                <a:ea typeface="Calibri"/>
                <a:cs typeface="Calibri"/>
                <a:sym typeface="Calibri"/>
              </a:rPr>
              <a:t>If possible, use </a:t>
            </a:r>
            <a:r>
              <a:rPr sz="2800">
                <a:solidFill>
                  <a:srgbClr val="FF0000"/>
                </a:solidFill>
                <a:latin typeface="Calibri"/>
                <a:ea typeface="Calibri"/>
                <a:cs typeface="Calibri"/>
                <a:sym typeface="Calibri"/>
              </a:rPr>
              <a:t>color</a:t>
            </a:r>
            <a:r>
              <a:rPr sz="2800">
                <a:solidFill>
                  <a:srgbClr val="004D4D"/>
                </a:solidFill>
                <a:latin typeface="Calibri"/>
                <a:ea typeface="Calibri"/>
                <a:cs typeface="Calibri"/>
                <a:sym typeface="Calibri"/>
              </a:rPr>
              <a:t> to organize information</a:t>
            </a:r>
            <a:br>
              <a:rPr sz="2800">
                <a:solidFill>
                  <a:srgbClr val="004D4D"/>
                </a:solidFill>
                <a:latin typeface="Calibri"/>
                <a:ea typeface="Calibri"/>
                <a:cs typeface="Calibri"/>
                <a:sym typeface="Calibri"/>
              </a:rPr>
            </a:br>
            <a:r>
              <a:rPr sz="2800">
                <a:solidFill>
                  <a:srgbClr val="004D4D"/>
                </a:solidFill>
                <a:latin typeface="Calibri"/>
                <a:ea typeface="Calibri"/>
                <a:cs typeface="Calibri"/>
                <a:sym typeface="Calibri"/>
              </a:rPr>
              <a:t>Link concepts with words to clarify their relationships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05">
                                            <p:bg/>
                                          </p:spTgt>
                                        </p:tgtEl>
                                        <p:attrNameLst>
                                          <p:attrName>style.visibility</p:attrName>
                                        </p:attrNameLst>
                                      </p:cBhvr>
                                      <p:to>
                                        <p:strVal val="visible"/>
                                      </p:to>
                                    </p:set>
                                    <p:anim calcmode="lin" valueType="num">
                                      <p:cBhvr>
                                        <p:cTn id="7" dur="500" fill="hold"/>
                                        <p:tgtEl>
                                          <p:spTgt spid="105">
                                            <p:bg/>
                                          </p:spTgt>
                                        </p:tgtEl>
                                        <p:attrNameLst>
                                          <p:attrName>ppt_x</p:attrName>
                                        </p:attrNameLst>
                                      </p:cBhvr>
                                      <p:tavLst>
                                        <p:tav tm="0">
                                          <p:val>
                                            <p:strVal val="#ppt_x"/>
                                          </p:val>
                                        </p:tav>
                                        <p:tav tm="100000">
                                          <p:val>
                                            <p:strVal val="#ppt_x"/>
                                          </p:val>
                                        </p:tav>
                                      </p:tavLst>
                                    </p:anim>
                                    <p:anim calcmode="lin" valueType="num">
                                      <p:cBhvr>
                                        <p:cTn id="8" dur="500" fill="hold"/>
                                        <p:tgtEl>
                                          <p:spTgt spid="105">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105">
                                            <p:txEl>
                                              <p:pRg st="0" end="0"/>
                                            </p:txEl>
                                          </p:spTgt>
                                        </p:tgtEl>
                                        <p:attrNameLst>
                                          <p:attrName>style.visibility</p:attrName>
                                        </p:attrNameLst>
                                      </p:cBhvr>
                                      <p:to>
                                        <p:strVal val="visible"/>
                                      </p:to>
                                    </p:set>
                                    <p:anim calcmode="lin" valueType="num">
                                      <p:cBhvr>
                                        <p:cTn id="11" dur="500" fill="hold"/>
                                        <p:tgtEl>
                                          <p:spTgt spid="105">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1" presetID="2" grpId="2" fill="hold">
                                  <p:stCondLst>
                                    <p:cond delay="0"/>
                                  </p:stCondLst>
                                  <p:iterate type="el" backwards="0">
                                    <p:tmAbs val="0"/>
                                  </p:iterate>
                                  <p:childTnLst>
                                    <p:set>
                                      <p:cBhvr>
                                        <p:cTn id="16" fill="hold"/>
                                        <p:tgtEl>
                                          <p:spTgt spid="104"/>
                                        </p:tgtEl>
                                        <p:attrNameLst>
                                          <p:attrName>style.visibility</p:attrName>
                                        </p:attrNameLst>
                                      </p:cBhvr>
                                      <p:to>
                                        <p:strVal val="visible"/>
                                      </p:to>
                                    </p:set>
                                    <p:anim calcmode="lin" valueType="num">
                                      <p:cBhvr>
                                        <p:cTn id="17" dur="80" fill="hold"/>
                                        <p:tgtEl>
                                          <p:spTgt spid="104"/>
                                        </p:tgtEl>
                                        <p:attrNameLst>
                                          <p:attrName>ppt_x</p:attrName>
                                        </p:attrNameLst>
                                      </p:cBhvr>
                                      <p:tavLst>
                                        <p:tav tm="0">
                                          <p:val>
                                            <p:strVal val="#ppt_x"/>
                                          </p:val>
                                        </p:tav>
                                        <p:tav tm="100000">
                                          <p:val>
                                            <p:strVal val="#ppt_x"/>
                                          </p:val>
                                        </p:tav>
                                      </p:tavLst>
                                    </p:anim>
                                    <p:anim calcmode="lin" valueType="num">
                                      <p:cBhvr>
                                        <p:cTn id="18" dur="80" fill="hold"/>
                                        <p:tgtEl>
                                          <p:spTgt spid="10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5" grpId="1"/>
      <p:bldP build="whole" bldLvl="1" animBg="1" rev="0" advAuto="0" spid="104"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nvSpPr>
        <p:spPr>
          <a:xfrm>
            <a:off x="63500" y="8106099"/>
            <a:ext cx="439738" cy="8680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b="1" sz="2600">
                <a:solidFill>
                  <a:srgbClr val="FFFFFF"/>
                </a:solidFill>
              </a:defRPr>
            </a:lvl1pPr>
          </a:lstStyle>
          <a:p>
            <a:pPr lvl="0">
              <a:defRPr b="0" sz="1800">
                <a:solidFill>
                  <a:srgbClr val="000000"/>
                </a:solidFill>
              </a:defRPr>
            </a:pPr>
            <a:r>
              <a:rPr b="1" sz="2600">
                <a:solidFill>
                  <a:srgbClr val="FFFFFF"/>
                </a:solidFill>
              </a:rPr>
              <a:t>12</a:t>
            </a:r>
          </a:p>
        </p:txBody>
      </p:sp>
      <p:pic>
        <p:nvPicPr>
          <p:cNvPr id="108" name="watereng1.png" descr="http://www.studygs.net/mapping/images/watereng1.gif"/>
          <p:cNvPicPr/>
          <p:nvPr/>
        </p:nvPicPr>
        <p:blipFill>
          <a:blip r:embed="rId2">
            <a:extLst/>
          </a:blip>
          <a:stretch>
            <a:fillRect/>
          </a:stretch>
        </p:blipFill>
        <p:spPr>
          <a:xfrm>
            <a:off x="0" y="4495800"/>
            <a:ext cx="6858000" cy="4648200"/>
          </a:xfrm>
          <a:prstGeom prst="rect">
            <a:avLst/>
          </a:prstGeom>
          <a:ln w="12700">
            <a:miter lim="400000"/>
          </a:ln>
        </p:spPr>
      </p:pic>
      <p:sp>
        <p:nvSpPr>
          <p:cNvPr id="109" name="Shape 109"/>
          <p:cNvSpPr/>
          <p:nvPr/>
        </p:nvSpPr>
        <p:spPr>
          <a:xfrm>
            <a:off x="0" y="383698"/>
            <a:ext cx="6858000" cy="41554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a:solidFill>
                  <a:srgbClr val="000000"/>
                </a:solidFill>
              </a:defRPr>
            </a:pPr>
            <a:r>
              <a:rPr b="1" sz="2800">
                <a:solidFill>
                  <a:srgbClr val="004D4D"/>
                </a:solidFill>
                <a:latin typeface="Calibri"/>
                <a:ea typeface="Calibri"/>
                <a:cs typeface="Calibri"/>
                <a:sym typeface="Calibri"/>
              </a:rPr>
              <a:t>Continue working outward</a:t>
            </a:r>
            <a:br>
              <a:rPr b="1" sz="2800">
                <a:solidFill>
                  <a:srgbClr val="004D4D"/>
                </a:solidFill>
                <a:latin typeface="Calibri"/>
                <a:ea typeface="Calibri"/>
                <a:cs typeface="Calibri"/>
                <a:sym typeface="Calibri"/>
              </a:rPr>
            </a:br>
            <a:r>
              <a:rPr sz="2800" u="sng">
                <a:solidFill>
                  <a:srgbClr val="004D4D"/>
                </a:solidFill>
                <a:latin typeface="Calibri"/>
                <a:ea typeface="Calibri"/>
                <a:cs typeface="Calibri"/>
                <a:sym typeface="Calibri"/>
              </a:rPr>
              <a:t>Freely</a:t>
            </a:r>
            <a:r>
              <a:rPr sz="2800">
                <a:solidFill>
                  <a:srgbClr val="004D4D"/>
                </a:solidFill>
                <a:latin typeface="Calibri"/>
                <a:ea typeface="Calibri"/>
                <a:cs typeface="Calibri"/>
                <a:sym typeface="Calibri"/>
              </a:rPr>
              <a:t> and quickly add other key words and ideas (you can always erase)</a:t>
            </a:r>
            <a:br>
              <a:rPr sz="2800">
                <a:solidFill>
                  <a:srgbClr val="004D4D"/>
                </a:solidFill>
                <a:latin typeface="Calibri"/>
                <a:ea typeface="Calibri"/>
                <a:cs typeface="Calibri"/>
                <a:sym typeface="Calibri"/>
              </a:rPr>
            </a:br>
            <a:r>
              <a:rPr sz="2800">
                <a:solidFill>
                  <a:srgbClr val="004D4D"/>
                </a:solidFill>
                <a:latin typeface="Calibri"/>
                <a:ea typeface="Calibri"/>
                <a:cs typeface="Calibri"/>
                <a:sym typeface="Calibri"/>
              </a:rPr>
              <a:t>Synthesize: combine concepts to expand your map or; break boundaries</a:t>
            </a:r>
            <a:br>
              <a:rPr sz="2800">
                <a:solidFill>
                  <a:srgbClr val="004D4D"/>
                </a:solidFill>
                <a:latin typeface="Calibri"/>
                <a:ea typeface="Calibri"/>
                <a:cs typeface="Calibri"/>
                <a:sym typeface="Calibri"/>
              </a:rPr>
            </a:br>
            <a:r>
              <a:rPr sz="2800">
                <a:solidFill>
                  <a:srgbClr val="FFFFFF"/>
                </a:solidFill>
                <a:latin typeface="Calibri"/>
                <a:ea typeface="Calibri"/>
                <a:cs typeface="Calibri"/>
                <a:sym typeface="Calibri"/>
              </a:rPr>
              <a:t>Develop in directions the topic takes yo</a:t>
            </a:r>
            <a:r>
              <a:rPr sz="2800">
                <a:solidFill>
                  <a:srgbClr val="002A56"/>
                </a:solidFill>
                <a:latin typeface="Calibri"/>
                <a:ea typeface="Calibri"/>
                <a:cs typeface="Calibri"/>
                <a:sym typeface="Calibri"/>
              </a:rPr>
              <a:t>u</a:t>
            </a:r>
            <a:r>
              <a:rPr sz="2800">
                <a:solidFill>
                  <a:srgbClr val="FFFFFF"/>
                </a:solidFill>
                <a:latin typeface="Calibri"/>
                <a:ea typeface="Calibri"/>
                <a:cs typeface="Calibri"/>
                <a:sym typeface="Calibri"/>
              </a:rPr>
              <a:t>-</a:t>
            </a:r>
            <a:r>
              <a:rPr sz="2800">
                <a:solidFill>
                  <a:srgbClr val="004D4D"/>
                </a:solidFill>
                <a:latin typeface="Calibri"/>
                <a:ea typeface="Calibri"/>
                <a:cs typeface="Calibri"/>
                <a:sym typeface="Calibri"/>
              </a:rPr>
              <a:t>-not limited by how you are doing the map</a:t>
            </a:r>
            <a:br>
              <a:rPr sz="2800">
                <a:solidFill>
                  <a:srgbClr val="004D4D"/>
                </a:solidFill>
                <a:latin typeface="Calibri"/>
                <a:ea typeface="Calibri"/>
                <a:cs typeface="Calibri"/>
                <a:sym typeface="Calibri"/>
              </a:rPr>
            </a:br>
            <a:r>
              <a:rPr sz="2800">
                <a:solidFill>
                  <a:srgbClr val="004D4D"/>
                </a:solidFill>
                <a:latin typeface="Calibri"/>
                <a:ea typeface="Calibri"/>
                <a:cs typeface="Calibri"/>
                <a:sym typeface="Calibri"/>
              </a:rPr>
              <a:t>As you expand your map, tend to become more specific or detailed</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nvSpPr>
        <p:spPr>
          <a:xfrm>
            <a:off x="63500" y="8106099"/>
            <a:ext cx="439738" cy="8680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b="1" sz="2600">
                <a:solidFill>
                  <a:srgbClr val="FFFFFF"/>
                </a:solidFill>
              </a:defRPr>
            </a:lvl1pPr>
          </a:lstStyle>
          <a:p>
            <a:pPr lvl="0">
              <a:defRPr b="0" sz="1800">
                <a:solidFill>
                  <a:srgbClr val="000000"/>
                </a:solidFill>
              </a:defRPr>
            </a:pPr>
            <a:r>
              <a:rPr b="1" sz="2600">
                <a:solidFill>
                  <a:srgbClr val="FFFFFF"/>
                </a:solidFill>
              </a:rPr>
              <a:t>13</a:t>
            </a:r>
          </a:p>
        </p:txBody>
      </p:sp>
      <p:sp>
        <p:nvSpPr>
          <p:cNvPr id="112" name="Shape 112"/>
          <p:cNvSpPr/>
          <p:nvPr/>
        </p:nvSpPr>
        <p:spPr>
          <a:xfrm>
            <a:off x="0" y="68579"/>
            <a:ext cx="6858000" cy="80289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a:solidFill>
                  <a:srgbClr val="000000"/>
                </a:solidFill>
              </a:defRPr>
            </a:pPr>
            <a:r>
              <a:rPr b="1" sz="3600">
                <a:solidFill>
                  <a:srgbClr val="004D4D"/>
                </a:solidFill>
                <a:latin typeface="Calibri"/>
                <a:ea typeface="Calibri"/>
                <a:cs typeface="Calibri"/>
                <a:sym typeface="Calibri"/>
              </a:rPr>
              <a:t>Set the map aside</a:t>
            </a:r>
            <a:br>
              <a:rPr b="1" sz="3600">
                <a:solidFill>
                  <a:srgbClr val="004D4D"/>
                </a:solidFill>
                <a:latin typeface="Calibri"/>
                <a:ea typeface="Calibri"/>
                <a:cs typeface="Calibri"/>
                <a:sym typeface="Calibri"/>
              </a:rPr>
            </a:br>
            <a:r>
              <a:rPr b="1" sz="3600">
                <a:solidFill>
                  <a:srgbClr val="004D4D"/>
                </a:solidFill>
                <a:latin typeface="Calibri"/>
                <a:ea typeface="Calibri"/>
                <a:cs typeface="Calibri"/>
                <a:sym typeface="Calibri"/>
              </a:rPr>
              <a:t>Later, continue development and revision</a:t>
            </a:r>
            <a:br>
              <a:rPr b="1" sz="3600">
                <a:solidFill>
                  <a:srgbClr val="004D4D"/>
                </a:solidFill>
                <a:latin typeface="Calibri"/>
                <a:ea typeface="Calibri"/>
                <a:cs typeface="Calibri"/>
                <a:sym typeface="Calibri"/>
              </a:rPr>
            </a:br>
            <a:r>
              <a:rPr sz="3600">
                <a:solidFill>
                  <a:srgbClr val="004D4D"/>
                </a:solidFill>
                <a:latin typeface="Calibri"/>
                <a:ea typeface="Calibri"/>
                <a:cs typeface="Calibri"/>
                <a:sym typeface="Calibri"/>
              </a:rPr>
              <a:t>Stop and think about relationships</a:t>
            </a:r>
            <a:endParaRPr sz="3600">
              <a:solidFill>
                <a:srgbClr val="004D4D"/>
              </a:solidFill>
              <a:latin typeface="Calibri"/>
              <a:ea typeface="Calibri"/>
              <a:cs typeface="Calibri"/>
              <a:sym typeface="Calibri"/>
            </a:endParaRPr>
          </a:p>
          <a:p>
            <a:pPr lvl="0">
              <a:defRPr>
                <a:solidFill>
                  <a:srgbClr val="000000"/>
                </a:solidFill>
              </a:defRPr>
            </a:pPr>
            <a:endParaRPr sz="3600">
              <a:solidFill>
                <a:srgbClr val="004D4D"/>
              </a:solidFill>
              <a:latin typeface="Calibri"/>
              <a:ea typeface="Calibri"/>
              <a:cs typeface="Calibri"/>
              <a:sym typeface="Calibri"/>
            </a:endParaRPr>
          </a:p>
          <a:p>
            <a:pPr lvl="0">
              <a:defRPr>
                <a:solidFill>
                  <a:srgbClr val="000000"/>
                </a:solidFill>
              </a:defRPr>
            </a:pPr>
            <a:r>
              <a:rPr sz="3600">
                <a:solidFill>
                  <a:srgbClr val="004D4D"/>
                </a:solidFill>
                <a:latin typeface="Calibri"/>
                <a:ea typeface="Calibri"/>
                <a:cs typeface="Calibri"/>
                <a:sym typeface="Calibri"/>
              </a:rPr>
              <a:t> you are developing</a:t>
            </a:r>
            <a:br>
              <a:rPr sz="3600">
                <a:solidFill>
                  <a:srgbClr val="004D4D"/>
                </a:solidFill>
                <a:latin typeface="Calibri"/>
                <a:ea typeface="Calibri"/>
                <a:cs typeface="Calibri"/>
                <a:sym typeface="Calibri"/>
              </a:rPr>
            </a:br>
            <a:r>
              <a:rPr sz="3600">
                <a:solidFill>
                  <a:srgbClr val="004D4D"/>
                </a:solidFill>
                <a:latin typeface="Calibri"/>
                <a:ea typeface="Calibri"/>
                <a:cs typeface="Calibri"/>
                <a:sym typeface="Calibri"/>
              </a:rPr>
              <a:t>Expand the map over time</a:t>
            </a:r>
            <a:endParaRPr sz="3600">
              <a:solidFill>
                <a:srgbClr val="004D4D"/>
              </a:solidFill>
              <a:latin typeface="Calibri"/>
              <a:ea typeface="Calibri"/>
              <a:cs typeface="Calibri"/>
              <a:sym typeface="Calibri"/>
            </a:endParaRPr>
          </a:p>
          <a:p>
            <a:pPr lvl="0">
              <a:defRPr>
                <a:solidFill>
                  <a:srgbClr val="000000"/>
                </a:solidFill>
              </a:defRPr>
            </a:pPr>
            <a:endParaRPr sz="3200">
              <a:solidFill>
                <a:srgbClr val="004D4D"/>
              </a:solidFill>
            </a:endParaRPr>
          </a:p>
          <a:p>
            <a:pPr lvl="0">
              <a:defRPr>
                <a:solidFill>
                  <a:srgbClr val="000000"/>
                </a:solidFill>
              </a:defRPr>
            </a:pPr>
            <a:r>
              <a:rPr b="1" sz="3600">
                <a:solidFill>
                  <a:srgbClr val="004D4D"/>
                </a:solidFill>
                <a:latin typeface="Calibri"/>
                <a:ea typeface="Calibri"/>
                <a:cs typeface="Calibri"/>
                <a:sym typeface="Calibri"/>
              </a:rPr>
              <a:t>This map is your personal learning document</a:t>
            </a:r>
            <a:br>
              <a:rPr b="1" sz="3600">
                <a:solidFill>
                  <a:srgbClr val="004D4D"/>
                </a:solidFill>
                <a:latin typeface="Calibri"/>
                <a:ea typeface="Calibri"/>
                <a:cs typeface="Calibri"/>
                <a:sym typeface="Calibri"/>
              </a:rPr>
            </a:br>
            <a:r>
              <a:rPr sz="3600">
                <a:solidFill>
                  <a:srgbClr val="004D4D"/>
                </a:solidFill>
                <a:latin typeface="Calibri"/>
                <a:ea typeface="Calibri"/>
                <a:cs typeface="Calibri"/>
                <a:sym typeface="Calibri"/>
              </a:rPr>
              <a:t>It combines what you knew with what you are learning</a:t>
            </a:r>
            <a:br>
              <a:rPr sz="3600">
                <a:solidFill>
                  <a:srgbClr val="004D4D"/>
                </a:solidFill>
                <a:latin typeface="Calibri"/>
                <a:ea typeface="Calibri"/>
                <a:cs typeface="Calibri"/>
                <a:sym typeface="Calibri"/>
              </a:rPr>
            </a:br>
            <a:r>
              <a:rPr sz="3600">
                <a:solidFill>
                  <a:srgbClr val="004D4D"/>
                </a:solidFill>
                <a:latin typeface="Calibri"/>
                <a:ea typeface="Calibri"/>
                <a:cs typeface="Calibri"/>
                <a:sym typeface="Calibri"/>
              </a:rPr>
              <a:t>and what you may need to complete your "picture</a:t>
            </a:r>
            <a:r>
              <a:rPr b="1" sz="3600">
                <a:solidFill>
                  <a:srgbClr val="004D4D"/>
                </a:solidFill>
                <a:latin typeface="Calibri"/>
                <a:ea typeface="Calibri"/>
                <a:cs typeface="Calibri"/>
                <a:sym typeface="Calibri"/>
              </a:rPr>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12">
                                            <p:bg/>
                                          </p:spTgt>
                                        </p:tgtEl>
                                        <p:attrNameLst>
                                          <p:attrName>style.visibility</p:attrName>
                                        </p:attrNameLst>
                                      </p:cBhvr>
                                      <p:to>
                                        <p:strVal val="visible"/>
                                      </p:to>
                                    </p:set>
                                    <p:animEffect filter="fade" transition="in">
                                      <p:cBhvr>
                                        <p:cTn id="7" dur="2000"/>
                                        <p:tgtEl>
                                          <p:spTgt spid="112">
                                            <p:bg/>
                                          </p:spTgt>
                                        </p:tgtEl>
                                      </p:cBhvr>
                                    </p:animEffect>
                                  </p:childTnLst>
                                </p:cTn>
                              </p:par>
                              <p:par>
                                <p:cTn id="8" presetClass="entr" presetSubtype="0" presetID="10" grpId="1" fill="hold">
                                  <p:stCondLst>
                                    <p:cond delay="0"/>
                                  </p:stCondLst>
                                  <p:iterate type="el" backwards="0">
                                    <p:tmAbs val="0"/>
                                  </p:iterate>
                                  <p:childTnLst>
                                    <p:set>
                                      <p:cBhvr>
                                        <p:cTn id="9" fill="hold"/>
                                        <p:tgtEl>
                                          <p:spTgt spid="112">
                                            <p:txEl>
                                              <p:pRg st="0" end="0"/>
                                            </p:txEl>
                                          </p:spTgt>
                                        </p:tgtEl>
                                        <p:attrNameLst>
                                          <p:attrName>style.visibility</p:attrName>
                                        </p:attrNameLst>
                                      </p:cBhvr>
                                      <p:to>
                                        <p:strVal val="visible"/>
                                      </p:to>
                                    </p:set>
                                    <p:animEffect filter="fade" transition="in">
                                      <p:cBhvr>
                                        <p:cTn id="10" dur="2000"/>
                                        <p:tgtEl>
                                          <p:spTgt spid="112">
                                            <p:txEl>
                                              <p:pRg st="0" end="0"/>
                                            </p:txEl>
                                          </p:spTgt>
                                        </p:tgtEl>
                                      </p:cBhvr>
                                    </p:animEffect>
                                  </p:childTnLst>
                                </p:cTn>
                              </p:par>
                            </p:childTnLst>
                          </p:cTn>
                        </p:par>
                        <p:par>
                          <p:cTn id="11" fill="hold">
                            <p:stCondLst>
                              <p:cond delay="2000"/>
                            </p:stCondLst>
                            <p:childTnLst>
                              <p:par>
                                <p:cTn id="12" nodeType="afterEffect" presetClass="entr" presetSubtype="0" presetID="10" grpId="1" fill="hold">
                                  <p:stCondLst>
                                    <p:cond delay="0"/>
                                  </p:stCondLst>
                                  <p:iterate type="el" backwards="0">
                                    <p:tmAbs val="0"/>
                                  </p:iterate>
                                  <p:childTnLst>
                                    <p:set>
                                      <p:cBhvr>
                                        <p:cTn id="13" fill="hold"/>
                                        <p:tgtEl>
                                          <p:spTgt spid="112">
                                            <p:txEl>
                                              <p:pRg st="1" end="1"/>
                                            </p:txEl>
                                          </p:spTgt>
                                        </p:tgtEl>
                                        <p:attrNameLst>
                                          <p:attrName>style.visibility</p:attrName>
                                        </p:attrNameLst>
                                      </p:cBhvr>
                                      <p:to>
                                        <p:strVal val="visible"/>
                                      </p:to>
                                    </p:set>
                                    <p:animEffect filter="fade" transition="in">
                                      <p:cBhvr>
                                        <p:cTn id="14" dur="2000"/>
                                        <p:tgtEl>
                                          <p:spTgt spid="11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0" grpId="1" fill="hold">
                                  <p:stCondLst>
                                    <p:cond delay="0"/>
                                  </p:stCondLst>
                                  <p:iterate type="el" backwards="0">
                                    <p:tmAbs val="0"/>
                                  </p:iterate>
                                  <p:childTnLst>
                                    <p:set>
                                      <p:cBhvr>
                                        <p:cTn id="18" fill="hold"/>
                                        <p:tgtEl>
                                          <p:spTgt spid="112">
                                            <p:txEl>
                                              <p:pRg st="2" end="2"/>
                                            </p:txEl>
                                          </p:spTgt>
                                        </p:tgtEl>
                                        <p:attrNameLst>
                                          <p:attrName>style.visibility</p:attrName>
                                        </p:attrNameLst>
                                      </p:cBhvr>
                                      <p:to>
                                        <p:strVal val="visible"/>
                                      </p:to>
                                    </p:set>
                                    <p:animEffect filter="fade" transition="in">
                                      <p:cBhvr>
                                        <p:cTn id="19" dur="2000"/>
                                        <p:tgtEl>
                                          <p:spTgt spid="112">
                                            <p:txEl>
                                              <p:pRg st="2" end="2"/>
                                            </p:txEl>
                                          </p:spTgt>
                                        </p:tgtEl>
                                      </p:cBhvr>
                                    </p:animEffect>
                                  </p:childTnLst>
                                </p:cTn>
                              </p:par>
                            </p:childTnLst>
                          </p:cTn>
                        </p:par>
                        <p:par>
                          <p:cTn id="20" fill="hold">
                            <p:stCondLst>
                              <p:cond delay="2000"/>
                            </p:stCondLst>
                            <p:childTnLst>
                              <p:par>
                                <p:cTn id="21" nodeType="afterEffect" presetClass="entr" presetSubtype="0" presetID="10" grpId="1" fill="hold">
                                  <p:stCondLst>
                                    <p:cond delay="0"/>
                                  </p:stCondLst>
                                  <p:iterate type="el" backwards="0">
                                    <p:tmAbs val="0"/>
                                  </p:iterate>
                                  <p:childTnLst>
                                    <p:set>
                                      <p:cBhvr>
                                        <p:cTn id="22" fill="hold"/>
                                        <p:tgtEl>
                                          <p:spTgt spid="112">
                                            <p:txEl>
                                              <p:pRg st="3" end="3"/>
                                            </p:txEl>
                                          </p:spTgt>
                                        </p:tgtEl>
                                        <p:attrNameLst>
                                          <p:attrName>style.visibility</p:attrName>
                                        </p:attrNameLst>
                                      </p:cBhvr>
                                      <p:to>
                                        <p:strVal val="visible"/>
                                      </p:to>
                                    </p:set>
                                    <p:animEffect filter="fade" transition="in">
                                      <p:cBhvr>
                                        <p:cTn id="23" dur="2000"/>
                                        <p:tgtEl>
                                          <p:spTgt spid="112">
                                            <p:txEl>
                                              <p:pRg st="3" end="3"/>
                                            </p:txEl>
                                          </p:spTgt>
                                        </p:tgtEl>
                                      </p:cBhvr>
                                    </p:animEffect>
                                  </p:childTnLst>
                                </p:cTn>
                              </p:par>
                            </p:childTnLst>
                          </p:cTn>
                        </p:par>
                        <p:par>
                          <p:cTn id="24" fill="hold">
                            <p:stCondLst>
                              <p:cond delay="4000"/>
                            </p:stCondLst>
                            <p:childTnLst>
                              <p:par>
                                <p:cTn id="25" nodeType="afterEffect" presetClass="entr" presetSubtype="0" presetID="10" grpId="1" fill="hold">
                                  <p:stCondLst>
                                    <p:cond delay="0"/>
                                  </p:stCondLst>
                                  <p:iterate type="el" backwards="0">
                                    <p:tmAbs val="0"/>
                                  </p:iterate>
                                  <p:childTnLst>
                                    <p:set>
                                      <p:cBhvr>
                                        <p:cTn id="26" fill="hold"/>
                                        <p:tgtEl>
                                          <p:spTgt spid="112">
                                            <p:txEl>
                                              <p:pRg st="4" end="4"/>
                                            </p:txEl>
                                          </p:spTgt>
                                        </p:tgtEl>
                                        <p:attrNameLst>
                                          <p:attrName>style.visibility</p:attrName>
                                        </p:attrNameLst>
                                      </p:cBhvr>
                                      <p:to>
                                        <p:strVal val="visible"/>
                                      </p:to>
                                    </p:set>
                                    <p:animEffect filter="fade" transition="in">
                                      <p:cBhvr>
                                        <p:cTn id="27" dur="2000"/>
                                        <p:tgtEl>
                                          <p:spTgt spid="112">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2"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nvSpPr>
        <p:spPr>
          <a:xfrm>
            <a:off x="63500" y="8106099"/>
            <a:ext cx="439738" cy="8680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b="1" sz="2600">
                <a:solidFill>
                  <a:srgbClr val="FFFFFF"/>
                </a:solidFill>
              </a:defRPr>
            </a:lvl1pPr>
          </a:lstStyle>
          <a:p>
            <a:pPr lvl="0">
              <a:defRPr b="0" sz="1800">
                <a:solidFill>
                  <a:srgbClr val="000000"/>
                </a:solidFill>
              </a:defRPr>
            </a:pPr>
            <a:r>
              <a:rPr b="1" sz="2600">
                <a:solidFill>
                  <a:srgbClr val="FFFFFF"/>
                </a:solidFill>
              </a:rPr>
              <a:t>14</a:t>
            </a:r>
          </a:p>
        </p:txBody>
      </p:sp>
      <p:pic>
        <p:nvPicPr>
          <p:cNvPr id="115" name="watereng.png" descr="http://www.studygs.net/mapping/images/watereng.gif"/>
          <p:cNvPicPr/>
          <p:nvPr/>
        </p:nvPicPr>
        <p:blipFill>
          <a:blip r:embed="rId2">
            <a:extLst/>
          </a:blip>
          <a:stretch>
            <a:fillRect/>
          </a:stretch>
        </p:blipFill>
        <p:spPr>
          <a:xfrm>
            <a:off x="0" y="0"/>
            <a:ext cx="6858000" cy="9144000"/>
          </a:xfrm>
          <a:prstGeom prst="rect">
            <a:avLst/>
          </a:prstGeom>
          <a:ln w="12700">
            <a:miter lim="400000"/>
          </a:ln>
        </p:spPr>
      </p:pic>
      <p:sp>
        <p:nvSpPr>
          <p:cNvPr id="116" name="Shape 116"/>
          <p:cNvSpPr/>
          <p:nvPr/>
        </p:nvSpPr>
        <p:spPr>
          <a:xfrm>
            <a:off x="0" y="119379"/>
            <a:ext cx="6602721" cy="3708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a:solidFill>
                  <a:srgbClr val="000000"/>
                </a:solidFill>
              </a:defRPr>
            </a:pPr>
            <a:r>
              <a:rPr i="1" sz="1000">
                <a:latin typeface="Calibri"/>
                <a:ea typeface="Calibri"/>
                <a:cs typeface="Calibri"/>
                <a:sym typeface="Calibri"/>
              </a:rPr>
              <a:t>Flash</a:t>
            </a:r>
            <a:r>
              <a:rPr sz="1000">
                <a:latin typeface="Calibri"/>
                <a:ea typeface="Calibri"/>
                <a:cs typeface="Calibri"/>
                <a:sym typeface="Calibri"/>
              </a:rPr>
              <a:t> exercise contributed by Aaron Shapiro &amp; Dustin Schiltz; Luoise Lystig Fritchie, Interactive Media (DHA 5341) School of Design, University of Minnesota</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nvSpPr>
        <p:spPr>
          <a:xfrm>
            <a:off x="63500" y="8106099"/>
            <a:ext cx="439738" cy="8680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b="1" sz="2600">
                <a:solidFill>
                  <a:srgbClr val="FFFFFF"/>
                </a:solidFill>
              </a:defRPr>
            </a:lvl1pPr>
          </a:lstStyle>
          <a:p>
            <a:pPr lvl="0">
              <a:defRPr b="0" sz="1800">
                <a:solidFill>
                  <a:srgbClr val="000000"/>
                </a:solidFill>
              </a:defRPr>
            </a:pPr>
            <a:r>
              <a:rPr b="1" sz="2600">
                <a:solidFill>
                  <a:srgbClr val="FFFFFF"/>
                </a:solidFill>
              </a:rPr>
              <a:t>15</a:t>
            </a:r>
          </a:p>
        </p:txBody>
      </p:sp>
      <p:sp>
        <p:nvSpPr>
          <p:cNvPr id="119" name="Shape 119"/>
          <p:cNvSpPr/>
          <p:nvPr/>
        </p:nvSpPr>
        <p:spPr>
          <a:xfrm>
            <a:off x="0" y="316459"/>
            <a:ext cx="6858000" cy="28675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a:solidFill>
                  <a:srgbClr val="000000"/>
                </a:solidFill>
              </a:defRPr>
            </a:pPr>
            <a:r>
              <a:rPr b="1" sz="3200">
                <a:solidFill>
                  <a:srgbClr val="003366"/>
                </a:solidFill>
                <a:latin typeface="Calibri"/>
                <a:ea typeface="Calibri"/>
                <a:cs typeface="Calibri"/>
                <a:sym typeface="Calibri"/>
                <a:hlinkClick r:id="rId2" invalidUrl="" action="" tgtFrame="" tooltip="" history="1" highlightClick="0" endSnd="0"/>
              </a:rPr>
              <a:t>Tony Buzan's video from "Youtube"</a:t>
            </a:r>
            <a:br>
              <a:rPr>
                <a:solidFill>
                  <a:srgbClr val="003366"/>
                </a:solidFill>
              </a:rPr>
            </a:br>
            <a:r>
              <a:rPr b="1" sz="3200">
                <a:latin typeface="Calibri"/>
                <a:ea typeface="Calibri"/>
                <a:cs typeface="Calibri"/>
                <a:sym typeface="Calibri"/>
              </a:rPr>
              <a:t>What is, and how to create a mindmap</a:t>
            </a:r>
            <a:br>
              <a:rPr b="1" sz="3200">
                <a:latin typeface="Calibri"/>
                <a:ea typeface="Calibri"/>
                <a:cs typeface="Calibri"/>
                <a:sym typeface="Calibri"/>
              </a:rPr>
            </a:br>
            <a:r>
              <a:rPr b="1" sz="2400">
                <a:latin typeface="Calibri"/>
                <a:ea typeface="Calibri"/>
                <a:cs typeface="Calibri"/>
                <a:sym typeface="Calibri"/>
              </a:rPr>
              <a:t>Mind mapping was developed by Tony Buzan: </a:t>
            </a:r>
            <a:endParaRPr b="1" sz="2400">
              <a:latin typeface="Calibri"/>
              <a:ea typeface="Calibri"/>
              <a:cs typeface="Calibri"/>
              <a:sym typeface="Calibri"/>
            </a:endParaRPr>
          </a:p>
          <a:p>
            <a:pPr lvl="0">
              <a:defRPr>
                <a:solidFill>
                  <a:srgbClr val="000000"/>
                </a:solidFill>
              </a:defRPr>
            </a:pPr>
            <a:r>
              <a:rPr sz="2400">
                <a:solidFill>
                  <a:srgbClr val="002A56"/>
                </a:solidFill>
                <a:latin typeface="Calibri"/>
                <a:ea typeface="Calibri"/>
                <a:cs typeface="Calibri"/>
                <a:sym typeface="Calibri"/>
              </a:rPr>
              <a:t>The Mind Map Book: How to Use Radiant Thinking to Maximize Your Brain's </a:t>
            </a:r>
            <a:r>
              <a:rPr sz="2400">
                <a:solidFill>
                  <a:srgbClr val="FFFFFF"/>
                </a:solidFill>
                <a:latin typeface="Calibri"/>
                <a:ea typeface="Calibri"/>
                <a:cs typeface="Calibri"/>
                <a:sym typeface="Calibri"/>
              </a:rPr>
              <a:t>Untapped Potential", </a:t>
            </a:r>
            <a:endParaRPr sz="2400">
              <a:solidFill>
                <a:srgbClr val="FFFFFF"/>
              </a:solidFill>
              <a:latin typeface="Calibri"/>
              <a:ea typeface="Calibri"/>
              <a:cs typeface="Calibri"/>
              <a:sym typeface="Calibri"/>
            </a:endParaRPr>
          </a:p>
          <a:p>
            <a:pPr lvl="0">
              <a:defRPr>
                <a:solidFill>
                  <a:srgbClr val="000000"/>
                </a:solidFill>
              </a:defRPr>
            </a:pPr>
            <a:r>
              <a:rPr sz="2000">
                <a:solidFill>
                  <a:srgbClr val="FFFFFF"/>
                </a:solidFill>
                <a:latin typeface="Calibri"/>
                <a:ea typeface="Calibri"/>
                <a:cs typeface="Calibri"/>
                <a:sym typeface="Calibri"/>
              </a:rPr>
              <a:t>Penguin Books, New York. </a:t>
            </a:r>
          </a:p>
        </p:txBody>
      </p:sp>
      <p:pic>
        <p:nvPicPr>
          <p:cNvPr id="120" name="watereng1.png" descr="http://www.studygs.net/mapping/images/watereng1.gif"/>
          <p:cNvPicPr/>
          <p:nvPr/>
        </p:nvPicPr>
        <p:blipFill>
          <a:blip r:embed="rId3">
            <a:extLst/>
          </a:blip>
          <a:stretch>
            <a:fillRect/>
          </a:stretch>
        </p:blipFill>
        <p:spPr>
          <a:xfrm>
            <a:off x="0" y="3276600"/>
            <a:ext cx="6858000" cy="5461000"/>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nvSpPr>
        <p:spPr>
          <a:xfrm>
            <a:off x="63500" y="8106099"/>
            <a:ext cx="439738" cy="8680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b="1" sz="2600">
                <a:solidFill>
                  <a:srgbClr val="FFFFFF"/>
                </a:solidFill>
              </a:defRPr>
            </a:lvl1pPr>
          </a:lstStyle>
          <a:p>
            <a:pPr lvl="0">
              <a:defRPr b="0" sz="1800">
                <a:solidFill>
                  <a:srgbClr val="000000"/>
                </a:solidFill>
              </a:defRPr>
            </a:pPr>
            <a:r>
              <a:rPr b="1" sz="2600">
                <a:solidFill>
                  <a:srgbClr val="FFFFFF"/>
                </a:solidFill>
              </a:rPr>
              <a:t>16</a:t>
            </a:r>
          </a:p>
        </p:txBody>
      </p:sp>
      <p:sp>
        <p:nvSpPr>
          <p:cNvPr id="123" name="Shape 123"/>
          <p:cNvSpPr/>
          <p:nvPr/>
        </p:nvSpPr>
        <p:spPr>
          <a:xfrm>
            <a:off x="0" y="-1898333"/>
            <a:ext cx="6858000" cy="107594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a:solidFill>
                  <a:srgbClr val="000000"/>
                </a:solidFill>
              </a:defRPr>
            </a:pPr>
            <a:endParaRPr b="1" sz="4800">
              <a:solidFill>
                <a:srgbClr val="660000"/>
              </a:solidFill>
              <a:latin typeface="Calibri"/>
              <a:ea typeface="Calibri"/>
              <a:cs typeface="Calibri"/>
              <a:sym typeface="Calibri"/>
            </a:endParaRPr>
          </a:p>
          <a:p>
            <a:pPr lvl="0">
              <a:defRPr>
                <a:solidFill>
                  <a:srgbClr val="000000"/>
                </a:solidFill>
              </a:defRPr>
            </a:pPr>
            <a:endParaRPr b="1" sz="4800">
              <a:solidFill>
                <a:srgbClr val="660000"/>
              </a:solidFill>
              <a:latin typeface="Calibri"/>
              <a:ea typeface="Calibri"/>
              <a:cs typeface="Calibri"/>
              <a:sym typeface="Calibri"/>
            </a:endParaRPr>
          </a:p>
          <a:p>
            <a:pPr lvl="0">
              <a:defRPr>
                <a:solidFill>
                  <a:srgbClr val="000000"/>
                </a:solidFill>
              </a:defRPr>
            </a:pPr>
            <a:endParaRPr b="1" sz="4800">
              <a:solidFill>
                <a:srgbClr val="660000"/>
              </a:solidFill>
              <a:latin typeface="Calibri"/>
              <a:ea typeface="Calibri"/>
              <a:cs typeface="Calibri"/>
              <a:sym typeface="Calibri"/>
            </a:endParaRPr>
          </a:p>
          <a:p>
            <a:pPr lvl="0">
              <a:defRPr>
                <a:solidFill>
                  <a:srgbClr val="000000"/>
                </a:solidFill>
              </a:defRPr>
            </a:pPr>
            <a:endParaRPr b="1" sz="4800">
              <a:solidFill>
                <a:srgbClr val="660000"/>
              </a:solidFill>
              <a:latin typeface="Calibri"/>
              <a:ea typeface="Calibri"/>
              <a:cs typeface="Calibri"/>
              <a:sym typeface="Calibri"/>
            </a:endParaRPr>
          </a:p>
          <a:p>
            <a:pPr lvl="0">
              <a:defRPr>
                <a:solidFill>
                  <a:srgbClr val="000000"/>
                </a:solidFill>
              </a:defRPr>
            </a:pPr>
            <a:endParaRPr b="1" sz="4800">
              <a:solidFill>
                <a:srgbClr val="660000"/>
              </a:solidFill>
              <a:latin typeface="Calibri"/>
              <a:ea typeface="Calibri"/>
              <a:cs typeface="Calibri"/>
              <a:sym typeface="Calibri"/>
            </a:endParaRPr>
          </a:p>
          <a:p>
            <a:pPr lvl="0">
              <a:defRPr>
                <a:solidFill>
                  <a:srgbClr val="000000"/>
                </a:solidFill>
              </a:defRPr>
            </a:pPr>
            <a:endParaRPr sz="4800">
              <a:solidFill>
                <a:srgbClr val="660000"/>
              </a:solidFill>
              <a:latin typeface="Calibri"/>
              <a:ea typeface="Calibri"/>
              <a:cs typeface="Calibri"/>
              <a:sym typeface="Calibri"/>
            </a:endParaRPr>
          </a:p>
          <a:p>
            <a:pPr lvl="0">
              <a:defRPr>
                <a:solidFill>
                  <a:srgbClr val="000000"/>
                </a:solidFill>
              </a:defRPr>
            </a:pPr>
            <a:endParaRPr sz="3600">
              <a:solidFill>
                <a:srgbClr val="660000"/>
              </a:solidFill>
              <a:latin typeface="Calibri"/>
              <a:ea typeface="Calibri"/>
              <a:cs typeface="Calibri"/>
              <a:sym typeface="Calibri"/>
            </a:endParaRPr>
          </a:p>
          <a:p>
            <a:pPr lvl="0">
              <a:defRPr>
                <a:solidFill>
                  <a:srgbClr val="000000"/>
                </a:solidFill>
              </a:defRPr>
            </a:pPr>
            <a:endParaRPr sz="3600">
              <a:solidFill>
                <a:srgbClr val="660000"/>
              </a:solidFill>
              <a:latin typeface="Calibri"/>
              <a:ea typeface="Calibri"/>
              <a:cs typeface="Calibri"/>
              <a:sym typeface="Calibri"/>
            </a:endParaRPr>
          </a:p>
          <a:p>
            <a:pPr lvl="0">
              <a:defRPr>
                <a:solidFill>
                  <a:srgbClr val="000000"/>
                </a:solidFill>
              </a:defRPr>
            </a:pPr>
            <a:endParaRPr sz="3600">
              <a:solidFill>
                <a:srgbClr val="660000"/>
              </a:solidFill>
              <a:latin typeface="Calibri"/>
              <a:ea typeface="Calibri"/>
              <a:cs typeface="Calibri"/>
              <a:sym typeface="Calibri"/>
            </a:endParaRPr>
          </a:p>
          <a:p>
            <a:pPr lvl="0">
              <a:defRPr>
                <a:solidFill>
                  <a:srgbClr val="000000"/>
                </a:solidFill>
              </a:defRPr>
            </a:pPr>
            <a:endParaRPr sz="3600">
              <a:solidFill>
                <a:srgbClr val="660000"/>
              </a:solidFill>
              <a:latin typeface="Calibri"/>
              <a:ea typeface="Calibri"/>
              <a:cs typeface="Calibri"/>
              <a:sym typeface="Calibri"/>
            </a:endParaRPr>
          </a:p>
          <a:p>
            <a:pPr lvl="0">
              <a:defRPr>
                <a:solidFill>
                  <a:srgbClr val="000000"/>
                </a:solidFill>
              </a:defRPr>
            </a:pPr>
            <a:endParaRPr sz="3600">
              <a:solidFill>
                <a:srgbClr val="660000"/>
              </a:solidFill>
              <a:latin typeface="Calibri"/>
              <a:ea typeface="Calibri"/>
              <a:cs typeface="Calibri"/>
              <a:sym typeface="Calibri"/>
            </a:endParaRPr>
          </a:p>
          <a:p>
            <a:pPr lvl="0">
              <a:defRPr>
                <a:solidFill>
                  <a:srgbClr val="000000"/>
                </a:solidFill>
              </a:defRPr>
            </a:pPr>
            <a:endParaRPr sz="3600">
              <a:solidFill>
                <a:srgbClr val="660000"/>
              </a:solidFill>
              <a:latin typeface="Calibri"/>
              <a:ea typeface="Calibri"/>
              <a:cs typeface="Calibri"/>
              <a:sym typeface="Calibri"/>
            </a:endParaRPr>
          </a:p>
          <a:p>
            <a:pPr lvl="0">
              <a:defRPr>
                <a:solidFill>
                  <a:srgbClr val="000000"/>
                </a:solidFill>
              </a:defRPr>
            </a:pPr>
            <a:endParaRPr sz="3600">
              <a:solidFill>
                <a:srgbClr val="660000"/>
              </a:solidFill>
              <a:latin typeface="Calibri"/>
              <a:ea typeface="Calibri"/>
              <a:cs typeface="Calibri"/>
              <a:sym typeface="Calibri"/>
            </a:endParaRPr>
          </a:p>
          <a:p>
            <a:pPr lvl="0">
              <a:defRPr>
                <a:solidFill>
                  <a:srgbClr val="000000"/>
                </a:solidFill>
              </a:defRPr>
            </a:pPr>
            <a:r>
              <a:rPr sz="3600">
                <a:solidFill>
                  <a:srgbClr val="003366"/>
                </a:solidFill>
                <a:latin typeface="Calibri"/>
                <a:ea typeface="Calibri"/>
                <a:cs typeface="Calibri"/>
                <a:sym typeface="Calibri"/>
                <a:hlinkClick r:id="rId2" invalidUrl="" action="" tgtFrame="" tooltip="" history="1" highlightClick="0" endSnd="0"/>
              </a:rPr>
              <a:t>IHMC </a:t>
            </a:r>
            <a:r>
              <a:rPr b="1" sz="3600">
                <a:solidFill>
                  <a:srgbClr val="003366"/>
                </a:solidFill>
                <a:latin typeface="Calibri"/>
                <a:ea typeface="Calibri"/>
                <a:cs typeface="Calibri"/>
                <a:sym typeface="Calibri"/>
                <a:hlinkClick r:id="rId2" invalidUrl="" action="" tgtFrame="" tooltip="" history="1" highlightClick="0" endSnd="0"/>
              </a:rPr>
              <a:t>CmapTools version 4.09</a:t>
            </a:r>
            <a:r>
              <a:rPr b="1" sz="3600">
                <a:latin typeface="Calibri"/>
                <a:ea typeface="Calibri"/>
                <a:cs typeface="Calibri"/>
                <a:sym typeface="Calibri"/>
              </a:rPr>
              <a:t> (</a:t>
            </a:r>
            <a:r>
              <a:rPr b="1" sz="2400">
                <a:latin typeface="Calibri"/>
                <a:ea typeface="Calibri"/>
                <a:cs typeface="Calibri"/>
                <a:sym typeface="Calibri"/>
              </a:rPr>
              <a:t>free!</a:t>
            </a:r>
            <a:r>
              <a:rPr b="1" sz="3600">
                <a:latin typeface="Calibri"/>
                <a:ea typeface="Calibri"/>
                <a:cs typeface="Calibri"/>
                <a:sym typeface="Calibri"/>
              </a:rPr>
              <a:t>)</a:t>
            </a:r>
            <a:endParaRPr b="1" sz="3600">
              <a:latin typeface="Calibri"/>
              <a:ea typeface="Calibri"/>
              <a:cs typeface="Calibri"/>
              <a:sym typeface="Calibri"/>
            </a:endParaRPr>
          </a:p>
          <a:p>
            <a:pPr lvl="0">
              <a:defRPr>
                <a:solidFill>
                  <a:srgbClr val="000000"/>
                </a:solidFill>
              </a:defRPr>
            </a:pPr>
            <a:r>
              <a:rPr sz="3600">
                <a:latin typeface="Calibri"/>
                <a:ea typeface="Calibri"/>
                <a:cs typeface="Calibri"/>
                <a:sym typeface="Calibri"/>
              </a:rPr>
              <a:t>The CmapTools client is a free mapping toolkit. </a:t>
            </a:r>
            <a:endParaRPr sz="3600">
              <a:latin typeface="Calibri"/>
              <a:ea typeface="Calibri"/>
              <a:cs typeface="Calibri"/>
              <a:sym typeface="Calibri"/>
            </a:endParaRPr>
          </a:p>
        </p:txBody>
      </p:sp>
      <p:sp>
        <p:nvSpPr>
          <p:cNvPr id="124" name="Shape 124"/>
          <p:cNvSpPr/>
          <p:nvPr/>
        </p:nvSpPr>
        <p:spPr>
          <a:xfrm>
            <a:off x="914399" y="1295400"/>
            <a:ext cx="5834064" cy="76999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b="1" sz="4800">
                <a:solidFill>
                  <a:srgbClr val="003366"/>
                </a:solidFill>
              </a:rPr>
              <a:t>Free </a:t>
            </a:r>
            <a:r>
              <a:rPr b="1" sz="3600">
                <a:solidFill>
                  <a:srgbClr val="003366"/>
                </a:solidFill>
              </a:rPr>
              <a:t>Mapping Toolkits</a:t>
            </a:r>
          </a:p>
        </p:txBody>
      </p:sp>
      <p:sp>
        <p:nvSpPr>
          <p:cNvPr id="125" name="Shape 125"/>
          <p:cNvSpPr/>
          <p:nvPr/>
        </p:nvSpPr>
        <p:spPr>
          <a:xfrm>
            <a:off x="0" y="3124200"/>
            <a:ext cx="6858000" cy="40278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b="1" sz="3600">
                <a:solidFill>
                  <a:srgbClr val="003366"/>
                </a:solidFill>
              </a:rPr>
              <a:t>       mindmeister.com</a:t>
            </a:r>
            <a:endParaRPr b="1" sz="3600">
              <a:solidFill>
                <a:srgbClr val="003366"/>
              </a:solidFill>
            </a:endParaRPr>
          </a:p>
          <a:p>
            <a:pPr lvl="0">
              <a:defRPr>
                <a:solidFill>
                  <a:srgbClr val="000000"/>
                </a:solidFill>
              </a:defRPr>
            </a:pPr>
            <a:endParaRPr b="1" sz="3600">
              <a:solidFill>
                <a:srgbClr val="003366"/>
              </a:solidFill>
            </a:endParaRPr>
          </a:p>
          <a:p>
            <a:pPr lvl="0">
              <a:defRPr>
                <a:solidFill>
                  <a:srgbClr val="000000"/>
                </a:solidFill>
              </a:defRPr>
            </a:pPr>
            <a:r>
              <a:rPr b="1" sz="3600">
                <a:solidFill>
                  <a:srgbClr val="003366"/>
                </a:solidFill>
              </a:rPr>
              <a:t>       The Brain</a:t>
            </a:r>
            <a:endParaRPr b="1" sz="3600">
              <a:solidFill>
                <a:srgbClr val="003366"/>
              </a:solidFill>
            </a:endParaRPr>
          </a:p>
          <a:p>
            <a:pPr lvl="0">
              <a:defRPr>
                <a:solidFill>
                  <a:srgbClr val="000000"/>
                </a:solidFill>
              </a:defRPr>
            </a:pPr>
            <a:r>
              <a:rPr b="1" sz="3200">
                <a:solidFill>
                  <a:srgbClr val="003366"/>
                </a:solidFill>
                <a:hlinkClick r:id="rId3" invalidUrl="" action="" tgtFrame="" tooltip="" history="1" highlightClick="0" endSnd="0"/>
              </a:rPr>
              <a:t>http://www.thebrain.com/?gclid=CLSrvvTH_58CFQ0fswodXC7Clg</a:t>
            </a:r>
            <a:endParaRPr b="1" sz="3200">
              <a:solidFill>
                <a:srgbClr val="003366"/>
              </a:solidFill>
            </a:endParaRPr>
          </a:p>
          <a:p>
            <a:pPr lvl="0">
              <a:defRPr>
                <a:solidFill>
                  <a:srgbClr val="000000"/>
                </a:solidFill>
              </a:defRPr>
            </a:pPr>
            <a:endParaRPr b="1" sz="3200">
              <a:solidFill>
                <a:srgbClr val="003366"/>
              </a:solidFill>
            </a:endParaRPr>
          </a:p>
        </p:txBody>
      </p:sp>
      <p:sp>
        <p:nvSpPr>
          <p:cNvPr id="126" name="Shape 126"/>
          <p:cNvSpPr/>
          <p:nvPr/>
        </p:nvSpPr>
        <p:spPr>
          <a:xfrm>
            <a:off x="152400" y="7772400"/>
            <a:ext cx="6705600" cy="10737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endParaRPr sz="2800" u="sng">
              <a:solidFill>
                <a:srgbClr val="003366"/>
              </a:solidFill>
            </a:endParaRPr>
          </a:p>
          <a:p>
            <a:pPr lvl="0">
              <a:defRPr>
                <a:solidFill>
                  <a:srgbClr val="000000"/>
                </a:solidFill>
              </a:defRPr>
            </a:pPr>
            <a:r>
              <a:rPr sz="2000">
                <a:solidFill>
                  <a:srgbClr val="003366"/>
                </a:solidFill>
                <a:hlinkClick r:id="rId4" invalidUrl="" action="" tgtFrame="" tooltip="" history="1" highlightClick="0" endSnd="0"/>
              </a:rPr>
              <a:t>http://www.readwritethink.org/files/resources/interactives/graphicmap/</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nvSpPr>
        <p:spPr>
          <a:xfrm>
            <a:off x="63500" y="8106099"/>
            <a:ext cx="439738" cy="8680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b="1" sz="2600">
                <a:solidFill>
                  <a:srgbClr val="FFFFFF"/>
                </a:solidFill>
              </a:defRPr>
            </a:lvl1pPr>
          </a:lstStyle>
          <a:p>
            <a:pPr lvl="0">
              <a:defRPr b="0" sz="1800">
                <a:solidFill>
                  <a:srgbClr val="000000"/>
                </a:solidFill>
              </a:defRPr>
            </a:pPr>
            <a:r>
              <a:rPr b="1" sz="2600">
                <a:solidFill>
                  <a:srgbClr val="FFFFFF"/>
                </a:solidFill>
              </a:rPr>
              <a:t>17</a:t>
            </a:r>
          </a:p>
        </p:txBody>
      </p:sp>
      <p:pic>
        <p:nvPicPr>
          <p:cNvPr id="129" name="5DD47345.png" descr="5DD47345"/>
          <p:cNvPicPr/>
          <p:nvPr/>
        </p:nvPicPr>
        <p:blipFill>
          <a:blip r:embed="rId3">
            <a:extLst/>
          </a:blip>
          <a:stretch>
            <a:fillRect/>
          </a:stretch>
        </p:blipFill>
        <p:spPr>
          <a:xfrm>
            <a:off x="-304800" y="0"/>
            <a:ext cx="7162800" cy="9144000"/>
          </a:xfrm>
          <a:prstGeom prst="rect">
            <a:avLst/>
          </a:prstGeom>
          <a:ln w="12700">
            <a:miter lim="400000"/>
          </a:ln>
        </p:spPr>
      </p:pic>
      <p:sp>
        <p:nvSpPr>
          <p:cNvPr id="130" name="Shape 130"/>
          <p:cNvSpPr/>
          <p:nvPr/>
        </p:nvSpPr>
        <p:spPr>
          <a:xfrm>
            <a:off x="2362200" y="8077200"/>
            <a:ext cx="1928813"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a:solidFill>
                  <a:srgbClr val="003366"/>
                </a:solidFill>
              </a:rPr>
              <a:t>Mindmeister.com</a:t>
            </a:r>
            <a:endParaRPr>
              <a:solidFill>
                <a:srgbClr val="003366"/>
              </a:solidFill>
            </a:endParaRP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4" name="56A4FEB7.jpg" descr="56A4FEB7"/>
          <p:cNvPicPr/>
          <p:nvPr/>
        </p:nvPicPr>
        <p:blipFill>
          <a:blip r:embed="rId3">
            <a:extLst/>
          </a:blip>
          <a:stretch>
            <a:fillRect/>
          </a:stretch>
        </p:blipFill>
        <p:spPr>
          <a:xfrm>
            <a:off x="0" y="-1106488"/>
            <a:ext cx="6858000" cy="12192001"/>
          </a:xfrm>
          <a:prstGeom prst="rect">
            <a:avLst/>
          </a:prstGeom>
          <a:ln w="12700">
            <a:miter lim="400000"/>
          </a:ln>
        </p:spPr>
      </p:pic>
      <p:sp>
        <p:nvSpPr>
          <p:cNvPr id="135" name="Shape 135"/>
          <p:cNvSpPr/>
          <p:nvPr/>
        </p:nvSpPr>
        <p:spPr>
          <a:xfrm>
            <a:off x="1657350" y="-1117600"/>
            <a:ext cx="5200650" cy="1828800"/>
          </a:xfrm>
          <a:prstGeom prst="rect">
            <a:avLst/>
          </a:prstGeom>
          <a:solidFill>
            <a:srgbClr val="FFFFFF"/>
          </a:solidFill>
          <a:ln w="25400">
            <a:solidFill>
              <a:srgbClr val="FFFFFF"/>
            </a:solidFill>
            <a:round/>
          </a:ln>
        </p:spPr>
        <p:txBody>
          <a:bodyPr lIns="0" tIns="0" rIns="0" bIns="0" anchor="ctr"/>
          <a:lstStyle/>
          <a:p>
            <a:pPr lvl="0" algn="ctr">
              <a:defRPr>
                <a:solidFill>
                  <a:srgbClr val="FFFFFF"/>
                </a:solidFill>
              </a:defRPr>
            </a:pPr>
          </a:p>
        </p:txBody>
      </p:sp>
      <p:sp>
        <p:nvSpPr>
          <p:cNvPr id="136" name="Shape 136"/>
          <p:cNvSpPr/>
          <p:nvPr/>
        </p:nvSpPr>
        <p:spPr>
          <a:xfrm>
            <a:off x="457200" y="10210800"/>
            <a:ext cx="2425301"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a:solidFill>
                  <a:srgbClr val="000000"/>
                </a:solidFill>
              </a:defRPr>
            </a:pPr>
            <a:r>
              <a:rPr>
                <a:solidFill>
                  <a:srgbClr val="003366"/>
                </a:solidFill>
              </a:rPr>
              <a:t>Tony Buzan’s Software</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body" idx="4294967295"/>
          </p:nvPr>
        </p:nvSpPr>
        <p:spPr>
          <a:xfrm>
            <a:off x="3505200" y="3903662"/>
            <a:ext cx="3009900" cy="2428876"/>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marL="0" indent="0">
              <a:buSzTx/>
              <a:buNone/>
              <a:defRPr>
                <a:solidFill>
                  <a:srgbClr val="006666"/>
                </a:solidFill>
              </a:defRPr>
            </a:lvl1pPr>
          </a:lstStyle>
          <a:p>
            <a:pPr lvl="0">
              <a:defRPr sz="1800">
                <a:solidFill>
                  <a:srgbClr val="000000"/>
                </a:solidFill>
              </a:defRPr>
            </a:pPr>
            <a:r>
              <a:rPr sz="2800">
                <a:solidFill>
                  <a:srgbClr val="006666"/>
                </a:solidFill>
              </a:rPr>
              <a:t>Link to creating a computer map</a:t>
            </a:r>
          </a:p>
        </p:txBody>
      </p:sp>
      <p:sp>
        <p:nvSpPr>
          <p:cNvPr id="141" name="Shape 141"/>
          <p:cNvSpPr/>
          <p:nvPr>
            <p:ph type="title" idx="4294967295"/>
          </p:nvPr>
        </p:nvSpPr>
        <p:spPr>
          <a:xfrm>
            <a:off x="16979" y="1540981"/>
            <a:ext cx="6443042" cy="19218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lgn="ctr">
              <a:defRPr b="0" sz="1800">
                <a:solidFill>
                  <a:srgbClr val="000000"/>
                </a:solidFill>
              </a:defRPr>
            </a:pPr>
            <a:r>
              <a:rPr b="1" sz="2800">
                <a:solidFill>
                  <a:srgbClr val="006666"/>
                </a:solidFill>
                <a:hlinkClick r:id="rId2" invalidUrl="" action="" tgtFrame="" tooltip="" history="1" highlightClick="0" endSnd="0"/>
              </a:rPr>
              <a:t>http://www.readwritethink.org/files/resources/interactives/graphicmap</a:t>
            </a:r>
            <a:r>
              <a:rPr b="1" sz="3600" u="sng">
                <a:solidFill>
                  <a:srgbClr val="003366"/>
                </a:solidFill>
                <a:uFill>
                  <a:solidFill>
                    <a:srgbClr val="003366"/>
                  </a:solidFill>
                </a:uFill>
                <a:hlinkClick r:id="rId2" invalidUrl="" action="" tgtFrame="" tooltip="" history="1" highlightClick="0" endSnd="0"/>
              </a:rPr>
              <a:t>/</a:t>
            </a:r>
            <a:br>
              <a:rPr b="1" sz="3600">
                <a:solidFill>
                  <a:srgbClr val="006666"/>
                </a:solidFill>
              </a:rPr>
            </a:br>
          </a:p>
        </p:txBody>
      </p:sp>
      <p:sp>
        <p:nvSpPr>
          <p:cNvPr id="142" name="Shape 142"/>
          <p:cNvSpPr/>
          <p:nvPr/>
        </p:nvSpPr>
        <p:spPr>
          <a:xfrm>
            <a:off x="57150" y="8115624"/>
            <a:ext cx="441325" cy="8680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defRPr b="1" sz="2600">
                <a:solidFill>
                  <a:srgbClr val="FFFFFF"/>
                </a:solidFill>
              </a:defRPr>
            </a:lvl1pPr>
          </a:lstStyle>
          <a:p>
            <a:pPr lvl="0">
              <a:defRPr b="0" sz="1800">
                <a:solidFill>
                  <a:srgbClr val="000000"/>
                </a:solidFill>
              </a:defRPr>
            </a:pPr>
            <a:r>
              <a:rPr b="1" sz="2600">
                <a:solidFill>
                  <a:srgbClr val="FFFFFF"/>
                </a:solidFill>
              </a:rPr>
              <a:t>19</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 name="Shape 27"/>
          <p:cNvSpPr/>
          <p:nvPr/>
        </p:nvSpPr>
        <p:spPr>
          <a:xfrm>
            <a:off x="57150" y="8509324"/>
            <a:ext cx="441325" cy="4743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defRPr b="1" sz="2600">
                <a:solidFill>
                  <a:srgbClr val="FFFFFF"/>
                </a:solidFill>
              </a:defRPr>
            </a:lvl1pPr>
          </a:lstStyle>
          <a:p>
            <a:pPr lvl="0">
              <a:defRPr b="0" sz="1800">
                <a:solidFill>
                  <a:srgbClr val="000000"/>
                </a:solidFill>
              </a:defRPr>
            </a:pPr>
            <a:r>
              <a:rPr b="1" sz="2600">
                <a:solidFill>
                  <a:srgbClr val="FFFFFF"/>
                </a:solidFill>
              </a:rPr>
              <a:t>2</a:t>
            </a:r>
          </a:p>
        </p:txBody>
      </p:sp>
      <p:sp>
        <p:nvSpPr>
          <p:cNvPr id="28" name="Shape 28"/>
          <p:cNvSpPr/>
          <p:nvPr/>
        </p:nvSpPr>
        <p:spPr>
          <a:xfrm>
            <a:off x="762000" y="1447800"/>
            <a:ext cx="5715000" cy="48770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buSzPct val="100000"/>
              <a:buFont typeface="Arial"/>
              <a:buChar char="•"/>
              <a:defRPr>
                <a:solidFill>
                  <a:srgbClr val="000000"/>
                </a:solidFill>
              </a:defRPr>
            </a:pPr>
            <a:r>
              <a:rPr b="1" sz="3600">
                <a:solidFill>
                  <a:srgbClr val="003366"/>
                </a:solidFill>
              </a:rPr>
              <a:t> Mapping is an effective tool for organizing and planning</a:t>
            </a:r>
            <a:endParaRPr b="1" sz="3600">
              <a:solidFill>
                <a:srgbClr val="003366"/>
              </a:solidFill>
            </a:endParaRPr>
          </a:p>
          <a:p>
            <a:pPr lvl="0">
              <a:defRPr>
                <a:solidFill>
                  <a:srgbClr val="000000"/>
                </a:solidFill>
              </a:defRPr>
            </a:pPr>
            <a:endParaRPr b="1" sz="3600">
              <a:solidFill>
                <a:srgbClr val="003366"/>
              </a:solidFill>
            </a:endParaRPr>
          </a:p>
          <a:p>
            <a:pPr lvl="0">
              <a:buSzPct val="100000"/>
              <a:buFont typeface="Arial"/>
              <a:buChar char="•"/>
              <a:defRPr>
                <a:solidFill>
                  <a:srgbClr val="000000"/>
                </a:solidFill>
              </a:defRPr>
            </a:pPr>
            <a:r>
              <a:rPr b="1" sz="3600">
                <a:solidFill>
                  <a:srgbClr val="003366"/>
                </a:solidFill>
              </a:rPr>
              <a:t>  Maps lead to a better understanding of the conceptual organization of  the discipline and the subject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5" grpId="1" fill="hold">
                                  <p:stCondLst>
                                    <p:cond delay="0"/>
                                  </p:stCondLst>
                                  <p:iterate type="el" backwards="0">
                                    <p:tmAbs val="0"/>
                                  </p:iterate>
                                  <p:childTnLst>
                                    <p:set>
                                      <p:cBhvr>
                                        <p:cTn id="6" fill="hold"/>
                                        <p:tgtEl>
                                          <p:spTgt spid="28">
                                            <p:bg/>
                                          </p:spTgt>
                                        </p:tgtEl>
                                        <p:attrNameLst>
                                          <p:attrName>style.visibility</p:attrName>
                                        </p:attrNameLst>
                                      </p:cBhvr>
                                      <p:to>
                                        <p:strVal val="visible"/>
                                      </p:to>
                                    </p:set>
                                    <p:anim calcmode="lin" valueType="num">
                                      <p:cBhvr>
                                        <p:cTn id="7" dur="2000" fill="hold"/>
                                        <p:tgtEl>
                                          <p:spTgt spid="28">
                                            <p:bg/>
                                          </p:spTgt>
                                        </p:tgtEl>
                                        <p:attrNameLst>
                                          <p:attrName>ppt_w</p:attrName>
                                        </p:attrNameLst>
                                      </p:cBhvr>
                                      <p:tavLst>
                                        <p:tav tm="0">
                                          <p:val>
                                            <p:fltVal val="0"/>
                                          </p:val>
                                        </p:tav>
                                        <p:tav tm="100000">
                                          <p:val>
                                            <p:strVal val="#ppt_w"/>
                                          </p:val>
                                        </p:tav>
                                      </p:tavLst>
                                    </p:anim>
                                    <p:anim calcmode="lin" valueType="num">
                                      <p:cBhvr>
                                        <p:cTn id="8" dur="2000" fill="hold"/>
                                        <p:tgtEl>
                                          <p:spTgt spid="28">
                                            <p:bg/>
                                          </p:spTgt>
                                        </p:tgtEl>
                                        <p:attrNameLst>
                                          <p:attrName>ppt_h</p:attrName>
                                        </p:attrNameLst>
                                      </p:cBhvr>
                                      <p:tavLst>
                                        <p:tav tm="0">
                                          <p:val>
                                            <p:fltVal val="0"/>
                                          </p:val>
                                        </p:tav>
                                        <p:tav tm="100000">
                                          <p:val>
                                            <p:strVal val="#ppt_h"/>
                                          </p:val>
                                        </p:tav>
                                      </p:tavLst>
                                    </p:anim>
                                    <p:anim calcmode="lin" valueType="num">
                                      <p:cBhvr>
                                        <p:cTn id="9" dur="2000" fill="hold"/>
                                        <p:tgtEl>
                                          <p:spTgt spid="28">
                                            <p:bg/>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8">
                                            <p:bg/>
                                          </p:spTgt>
                                        </p:tgtEl>
                                        <p:attrNameLst>
                                          <p:attrName>ppt_y</p:attrName>
                                        </p:attrNameLst>
                                      </p:cBhvr>
                                      <p:tavLst>
                                        <p:tav tm="0" fmla="#ppt_y+(sin(-2*pi*(1-$))*-#ppt_x+cos(-2*pi*(1-$))*(1-#ppt_y))*(1-$)">
                                          <p:val>
                                            <p:fltVal val="0"/>
                                          </p:val>
                                        </p:tav>
                                        <p:tav tm="100000">
                                          <p:val>
                                            <p:fltVal val="1"/>
                                          </p:val>
                                        </p:tav>
                                      </p:tavLst>
                                    </p:anim>
                                  </p:childTnLst>
                                </p:cTn>
                              </p:par>
                              <p:par>
                                <p:cTn id="11" presetClass="entr" presetSubtype="0" presetID="15" grpId="1" fill="hold">
                                  <p:stCondLst>
                                    <p:cond delay="0"/>
                                  </p:stCondLst>
                                  <p:iterate type="el" backwards="0">
                                    <p:tmAbs val="0"/>
                                  </p:iterate>
                                  <p:childTnLst>
                                    <p:set>
                                      <p:cBhvr>
                                        <p:cTn id="12" fill="hold"/>
                                        <p:tgtEl>
                                          <p:spTgt spid="28">
                                            <p:txEl>
                                              <p:pRg st="0" end="0"/>
                                            </p:txEl>
                                          </p:spTgt>
                                        </p:tgtEl>
                                        <p:attrNameLst>
                                          <p:attrName>style.visibility</p:attrName>
                                        </p:attrNameLst>
                                      </p:cBhvr>
                                      <p:to>
                                        <p:strVal val="visible"/>
                                      </p:to>
                                    </p:set>
                                    <p:anim calcmode="lin" valueType="num">
                                      <p:cBhvr>
                                        <p:cTn id="13" dur="20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28">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2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2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nodeType="afterEffect" presetClass="entr" presetSubtype="0" presetID="15" grpId="1" fill="hold">
                                  <p:stCondLst>
                                    <p:cond delay="0"/>
                                  </p:stCondLst>
                                  <p:iterate type="el" backwards="0">
                                    <p:tmAbs val="0"/>
                                  </p:iterate>
                                  <p:childTnLst>
                                    <p:set>
                                      <p:cBhvr>
                                        <p:cTn id="19" fill="hold"/>
                                        <p:tgtEl>
                                          <p:spTgt spid="28">
                                            <p:txEl>
                                              <p:pRg st="1" end="1"/>
                                            </p:txEl>
                                          </p:spTgt>
                                        </p:tgtEl>
                                        <p:attrNameLst>
                                          <p:attrName>style.visibility</p:attrName>
                                        </p:attrNameLst>
                                      </p:cBhvr>
                                      <p:to>
                                        <p:strVal val="visible"/>
                                      </p:to>
                                    </p:set>
                                    <p:anim calcmode="lin" valueType="num">
                                      <p:cBhvr>
                                        <p:cTn id="20" dur="2000" fill="hold"/>
                                        <p:tgtEl>
                                          <p:spTgt spid="28">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28">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2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2000" fill="hold"/>
                                        <p:tgtEl>
                                          <p:spTgt spid="2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4000"/>
                            </p:stCondLst>
                            <p:childTnLst>
                              <p:par>
                                <p:cTn id="25" nodeType="afterEffect" presetClass="entr" presetSubtype="0" presetID="15" grpId="1" fill="hold">
                                  <p:stCondLst>
                                    <p:cond delay="0"/>
                                  </p:stCondLst>
                                  <p:iterate type="el" backwards="0">
                                    <p:tmAbs val="0"/>
                                  </p:iterate>
                                  <p:childTnLst>
                                    <p:set>
                                      <p:cBhvr>
                                        <p:cTn id="26" fill="hold"/>
                                        <p:tgtEl>
                                          <p:spTgt spid="28">
                                            <p:txEl>
                                              <p:pRg st="2" end="2"/>
                                            </p:txEl>
                                          </p:spTgt>
                                        </p:tgtEl>
                                        <p:attrNameLst>
                                          <p:attrName>style.visibility</p:attrName>
                                        </p:attrNameLst>
                                      </p:cBhvr>
                                      <p:to>
                                        <p:strVal val="visible"/>
                                      </p:to>
                                    </p:set>
                                    <p:anim calcmode="lin" valueType="num">
                                      <p:cBhvr>
                                        <p:cTn id="27" dur="2000" fill="hold"/>
                                        <p:tgtEl>
                                          <p:spTgt spid="28">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28">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2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0" dur="2000" fill="hold"/>
                                        <p:tgtEl>
                                          <p:spTgt spid="2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nvSpPr>
        <p:spPr>
          <a:xfrm>
            <a:off x="63500" y="8106099"/>
            <a:ext cx="439738" cy="8680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b="1" sz="2600">
                <a:solidFill>
                  <a:srgbClr val="FFFFFF"/>
                </a:solidFill>
              </a:defRPr>
            </a:lvl1pPr>
          </a:lstStyle>
          <a:p>
            <a:pPr lvl="0">
              <a:defRPr b="0" sz="1800">
                <a:solidFill>
                  <a:srgbClr val="000000"/>
                </a:solidFill>
              </a:defRPr>
            </a:pPr>
            <a:r>
              <a:rPr b="1" sz="2600">
                <a:solidFill>
                  <a:srgbClr val="FFFFFF"/>
                </a:solidFill>
              </a:rPr>
              <a:t>20</a:t>
            </a:r>
          </a:p>
        </p:txBody>
      </p:sp>
      <p:sp>
        <p:nvSpPr>
          <p:cNvPr id="145" name="Shape 145"/>
          <p:cNvSpPr/>
          <p:nvPr>
            <p:ph type="title" idx="4294967295"/>
          </p:nvPr>
        </p:nvSpPr>
        <p:spPr>
          <a:xfrm>
            <a:off x="645865" y="1090365"/>
            <a:ext cx="5794870" cy="137527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defTabSz="868680">
              <a:defRPr b="0" sz="1800">
                <a:solidFill>
                  <a:srgbClr val="000000"/>
                </a:solidFill>
              </a:defRPr>
            </a:pPr>
            <a:r>
              <a:rPr b="1" sz="4560">
                <a:solidFill>
                  <a:srgbClr val="003366"/>
                </a:solidFill>
              </a:rPr>
              <a:t>Mind Mapping</a:t>
            </a:r>
            <a:br>
              <a:rPr b="1" sz="4560">
                <a:solidFill>
                  <a:srgbClr val="003366"/>
                </a:solidFill>
              </a:rPr>
            </a:br>
          </a:p>
        </p:txBody>
      </p:sp>
      <p:sp>
        <p:nvSpPr>
          <p:cNvPr id="146" name="Shape 146"/>
          <p:cNvSpPr/>
          <p:nvPr>
            <p:ph type="body" idx="4294967295"/>
          </p:nvPr>
        </p:nvSpPr>
        <p:spPr>
          <a:xfrm>
            <a:off x="628650" y="3149600"/>
            <a:ext cx="5770563" cy="4965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91885" indent="-391885">
              <a:spcBef>
                <a:spcPts val="700"/>
              </a:spcBef>
              <a:defRPr sz="1800">
                <a:solidFill>
                  <a:srgbClr val="000000"/>
                </a:solidFill>
              </a:defRPr>
            </a:pPr>
            <a:r>
              <a:rPr b="1" sz="3200">
                <a:solidFill>
                  <a:srgbClr val="003366"/>
                </a:solidFill>
              </a:rPr>
              <a:t>Mind Maps are also useful for:</a:t>
            </a:r>
            <a:endParaRPr b="1" sz="3200">
              <a:solidFill>
                <a:srgbClr val="003366"/>
              </a:solidFill>
            </a:endParaRPr>
          </a:p>
          <a:p>
            <a:pPr lvl="0">
              <a:defRPr sz="1800">
                <a:solidFill>
                  <a:srgbClr val="000000"/>
                </a:solidFill>
              </a:defRPr>
            </a:pPr>
            <a:r>
              <a:rPr sz="2800">
                <a:solidFill>
                  <a:srgbClr val="003366"/>
                </a:solidFill>
              </a:rPr>
              <a:t>Summarizing information. </a:t>
            </a:r>
            <a:endParaRPr sz="2800">
              <a:solidFill>
                <a:srgbClr val="003366"/>
              </a:solidFill>
            </a:endParaRPr>
          </a:p>
          <a:p>
            <a:pPr lvl="0">
              <a:defRPr sz="1800">
                <a:solidFill>
                  <a:srgbClr val="000000"/>
                </a:solidFill>
              </a:defRPr>
            </a:pPr>
            <a:r>
              <a:rPr sz="2800">
                <a:solidFill>
                  <a:srgbClr val="003366"/>
                </a:solidFill>
              </a:rPr>
              <a:t>Consolidating information from different research sources. </a:t>
            </a:r>
            <a:endParaRPr sz="2800">
              <a:solidFill>
                <a:srgbClr val="003366"/>
              </a:solidFill>
            </a:endParaRPr>
          </a:p>
          <a:p>
            <a:pPr lvl="0">
              <a:defRPr sz="1800">
                <a:solidFill>
                  <a:srgbClr val="000000"/>
                </a:solidFill>
              </a:defRPr>
            </a:pPr>
            <a:r>
              <a:rPr sz="2800">
                <a:solidFill>
                  <a:srgbClr val="003366"/>
                </a:solidFill>
              </a:rPr>
              <a:t>Thinking through complex problems. </a:t>
            </a:r>
            <a:endParaRPr sz="2800">
              <a:solidFill>
                <a:srgbClr val="003366"/>
              </a:solidFill>
            </a:endParaRPr>
          </a:p>
          <a:p>
            <a:pPr lvl="0">
              <a:defRPr sz="1800">
                <a:solidFill>
                  <a:srgbClr val="000000"/>
                </a:solidFill>
              </a:defRPr>
            </a:pPr>
            <a:r>
              <a:rPr sz="2800">
                <a:solidFill>
                  <a:srgbClr val="003366"/>
                </a:solidFill>
              </a:rPr>
              <a:t>Presenting information in a format that shows the overall structure of your subject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145"/>
                                        </p:tgtEl>
                                        <p:attrNameLst>
                                          <p:attrName>style.visibility</p:attrName>
                                        </p:attrNameLst>
                                      </p:cBhvr>
                                      <p:to>
                                        <p:strVal val="visible"/>
                                      </p:to>
                                    </p:set>
                                    <p:anim calcmode="lin" valueType="num">
                                      <p:cBhvr>
                                        <p:cTn id="7" dur="80" fill="hold"/>
                                        <p:tgtEl>
                                          <p:spTgt spid="145"/>
                                        </p:tgtEl>
                                        <p:attrNameLst>
                                          <p:attrName>ppt_x</p:attrName>
                                        </p:attrNameLst>
                                      </p:cBhvr>
                                      <p:tavLst>
                                        <p:tav tm="0">
                                          <p:val>
                                            <p:strVal val="#ppt_x"/>
                                          </p:val>
                                        </p:tav>
                                        <p:tav tm="100000">
                                          <p:val>
                                            <p:strVal val="#ppt_x"/>
                                          </p:val>
                                        </p:tav>
                                      </p:tavLst>
                                    </p:anim>
                                    <p:anim calcmode="lin" valueType="num">
                                      <p:cBhvr>
                                        <p:cTn id="8" dur="80" fill="hold"/>
                                        <p:tgtEl>
                                          <p:spTgt spid="14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2" fill="hold">
                                  <p:stCondLst>
                                    <p:cond delay="0"/>
                                  </p:stCondLst>
                                  <p:iterate type="el" backwards="0">
                                    <p:tmAbs val="0"/>
                                  </p:iterate>
                                  <p:childTnLst>
                                    <p:set>
                                      <p:cBhvr>
                                        <p:cTn id="12" fill="hold"/>
                                        <p:tgtEl>
                                          <p:spTgt spid="146">
                                            <p:bg/>
                                          </p:spTgt>
                                        </p:tgtEl>
                                        <p:attrNameLst>
                                          <p:attrName>style.visibility</p:attrName>
                                        </p:attrNameLst>
                                      </p:cBhvr>
                                      <p:to>
                                        <p:strVal val="visible"/>
                                      </p:to>
                                    </p:set>
                                    <p:anim calcmode="lin" valueType="num">
                                      <p:cBhvr>
                                        <p:cTn id="13" dur="500" fill="hold"/>
                                        <p:tgtEl>
                                          <p:spTgt spid="146">
                                            <p:bg/>
                                          </p:spTgt>
                                        </p:tgtEl>
                                        <p:attrNameLst>
                                          <p:attrName>ppt_x</p:attrName>
                                        </p:attrNameLst>
                                      </p:cBhvr>
                                      <p:tavLst>
                                        <p:tav tm="0">
                                          <p:val>
                                            <p:strVal val="#ppt_x"/>
                                          </p:val>
                                        </p:tav>
                                        <p:tav tm="100000">
                                          <p:val>
                                            <p:strVal val="#ppt_x"/>
                                          </p:val>
                                        </p:tav>
                                      </p:tavLst>
                                    </p:anim>
                                    <p:anim calcmode="lin" valueType="num">
                                      <p:cBhvr>
                                        <p:cTn id="14" dur="500" fill="hold"/>
                                        <p:tgtEl>
                                          <p:spTgt spid="146">
                                            <p:bg/>
                                          </p:spTgt>
                                        </p:tgtEl>
                                        <p:attrNameLst>
                                          <p:attrName>ppt_y</p:attrName>
                                        </p:attrNameLst>
                                      </p:cBhvr>
                                      <p:tavLst>
                                        <p:tav tm="0">
                                          <p:val>
                                            <p:strVal val="1+#ppt_h/2"/>
                                          </p:val>
                                        </p:tav>
                                        <p:tav tm="100000">
                                          <p:val>
                                            <p:strVal val="#ppt_y"/>
                                          </p:val>
                                        </p:tav>
                                      </p:tavLst>
                                    </p:anim>
                                  </p:childTnLst>
                                </p:cTn>
                              </p:par>
                              <p:par>
                                <p:cTn id="15" presetClass="entr" presetSubtype="4" presetID="2" grpId="2" fill="hold">
                                  <p:stCondLst>
                                    <p:cond delay="0"/>
                                  </p:stCondLst>
                                  <p:iterate type="el" backwards="0">
                                    <p:tmAbs val="0"/>
                                  </p:iterate>
                                  <p:childTnLst>
                                    <p:set>
                                      <p:cBhvr>
                                        <p:cTn id="16" fill="hold"/>
                                        <p:tgtEl>
                                          <p:spTgt spid="146">
                                            <p:txEl>
                                              <p:pRg st="0" end="0"/>
                                            </p:txEl>
                                          </p:spTgt>
                                        </p:tgtEl>
                                        <p:attrNameLst>
                                          <p:attrName>style.visibility</p:attrName>
                                        </p:attrNameLst>
                                      </p:cBhvr>
                                      <p:to>
                                        <p:strVal val="visible"/>
                                      </p:to>
                                    </p:set>
                                    <p:anim calcmode="lin" valueType="num">
                                      <p:cBhvr>
                                        <p:cTn id="17" dur="500" fill="hold"/>
                                        <p:tgtEl>
                                          <p:spTgt spid="146">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2" fill="hold">
                                  <p:stCondLst>
                                    <p:cond delay="0"/>
                                  </p:stCondLst>
                                  <p:iterate type="el" backwards="0">
                                    <p:tmAbs val="0"/>
                                  </p:iterate>
                                  <p:childTnLst>
                                    <p:set>
                                      <p:cBhvr>
                                        <p:cTn id="22" fill="hold"/>
                                        <p:tgtEl>
                                          <p:spTgt spid="146">
                                            <p:txEl>
                                              <p:pRg st="1" end="1"/>
                                            </p:txEl>
                                          </p:spTgt>
                                        </p:tgtEl>
                                        <p:attrNameLst>
                                          <p:attrName>style.visibility</p:attrName>
                                        </p:attrNameLst>
                                      </p:cBhvr>
                                      <p:to>
                                        <p:strVal val="visible"/>
                                      </p:to>
                                    </p:set>
                                    <p:anim calcmode="lin" valueType="num">
                                      <p:cBhvr>
                                        <p:cTn id="23" dur="500" fill="hold"/>
                                        <p:tgtEl>
                                          <p:spTgt spid="146">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2" fill="hold">
                                  <p:stCondLst>
                                    <p:cond delay="0"/>
                                  </p:stCondLst>
                                  <p:iterate type="el" backwards="0">
                                    <p:tmAbs val="0"/>
                                  </p:iterate>
                                  <p:childTnLst>
                                    <p:set>
                                      <p:cBhvr>
                                        <p:cTn id="28" fill="hold"/>
                                        <p:tgtEl>
                                          <p:spTgt spid="146">
                                            <p:txEl>
                                              <p:pRg st="2" end="2"/>
                                            </p:txEl>
                                          </p:spTgt>
                                        </p:tgtEl>
                                        <p:attrNameLst>
                                          <p:attrName>style.visibility</p:attrName>
                                        </p:attrNameLst>
                                      </p:cBhvr>
                                      <p:to>
                                        <p:strVal val="visible"/>
                                      </p:to>
                                    </p:set>
                                    <p:anim calcmode="lin" valueType="num">
                                      <p:cBhvr>
                                        <p:cTn id="29" dur="500" fill="hold"/>
                                        <p:tgtEl>
                                          <p:spTgt spid="146">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4" presetID="2" grpId="2" fill="hold">
                                  <p:stCondLst>
                                    <p:cond delay="0"/>
                                  </p:stCondLst>
                                  <p:iterate type="el" backwards="0">
                                    <p:tmAbs val="0"/>
                                  </p:iterate>
                                  <p:childTnLst>
                                    <p:set>
                                      <p:cBhvr>
                                        <p:cTn id="34" fill="hold"/>
                                        <p:tgtEl>
                                          <p:spTgt spid="146">
                                            <p:txEl>
                                              <p:pRg st="3" end="3"/>
                                            </p:txEl>
                                          </p:spTgt>
                                        </p:tgtEl>
                                        <p:attrNameLst>
                                          <p:attrName>style.visibility</p:attrName>
                                        </p:attrNameLst>
                                      </p:cBhvr>
                                      <p:to>
                                        <p:strVal val="visible"/>
                                      </p:to>
                                    </p:set>
                                    <p:anim calcmode="lin" valueType="num">
                                      <p:cBhvr>
                                        <p:cTn id="35" dur="500" fill="hold"/>
                                        <p:tgtEl>
                                          <p:spTgt spid="146">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4" presetID="2" grpId="2" fill="hold">
                                  <p:stCondLst>
                                    <p:cond delay="0"/>
                                  </p:stCondLst>
                                  <p:iterate type="el" backwards="0">
                                    <p:tmAbs val="0"/>
                                  </p:iterate>
                                  <p:childTnLst>
                                    <p:set>
                                      <p:cBhvr>
                                        <p:cTn id="40" fill="hold"/>
                                        <p:tgtEl>
                                          <p:spTgt spid="146">
                                            <p:txEl>
                                              <p:pRg st="4" end="4"/>
                                            </p:txEl>
                                          </p:spTgt>
                                        </p:tgtEl>
                                        <p:attrNameLst>
                                          <p:attrName>style.visibility</p:attrName>
                                        </p:attrNameLst>
                                      </p:cBhvr>
                                      <p:to>
                                        <p:strVal val="visible"/>
                                      </p:to>
                                    </p:set>
                                    <p:anim calcmode="lin" valueType="num">
                                      <p:cBhvr>
                                        <p:cTn id="41" dur="500" fill="hold"/>
                                        <p:tgtEl>
                                          <p:spTgt spid="146">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 grpId="1"/>
      <p:bldP build="p" bldLvl="1" animBg="1" rev="0" advAuto="0" spid="146" grpId="2"/>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nvSpPr>
        <p:spPr>
          <a:xfrm>
            <a:off x="63500" y="8106099"/>
            <a:ext cx="439738" cy="8680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b="1" sz="2600">
                <a:solidFill>
                  <a:srgbClr val="FFFFFF"/>
                </a:solidFill>
              </a:defRPr>
            </a:lvl1pPr>
          </a:lstStyle>
          <a:p>
            <a:pPr lvl="0">
              <a:defRPr b="0" sz="1800">
                <a:solidFill>
                  <a:srgbClr val="000000"/>
                </a:solidFill>
              </a:defRPr>
            </a:pPr>
            <a:r>
              <a:rPr b="1" sz="2600">
                <a:solidFill>
                  <a:srgbClr val="FFFFFF"/>
                </a:solidFill>
              </a:rPr>
              <a:t>21</a:t>
            </a:r>
          </a:p>
        </p:txBody>
      </p:sp>
      <p:sp>
        <p:nvSpPr>
          <p:cNvPr id="149" name="Shape 149"/>
          <p:cNvSpPr/>
          <p:nvPr>
            <p:ph type="title" idx="4294967295"/>
          </p:nvPr>
        </p:nvSpPr>
        <p:spPr>
          <a:xfrm>
            <a:off x="645865" y="1090365"/>
            <a:ext cx="5794870" cy="137527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defRPr b="0" sz="1800">
                <a:solidFill>
                  <a:srgbClr val="000000"/>
                </a:solidFill>
              </a:defRPr>
            </a:pPr>
            <a:r>
              <a:rPr b="1" sz="3600">
                <a:solidFill>
                  <a:srgbClr val="006666"/>
                </a:solidFill>
              </a:rPr>
              <a:t>	</a:t>
            </a:r>
            <a:r>
              <a:rPr b="1" sz="4400">
                <a:solidFill>
                  <a:srgbClr val="003366"/>
                </a:solidFill>
              </a:rPr>
              <a:t>Steps Involved</a:t>
            </a:r>
          </a:p>
        </p:txBody>
      </p:sp>
      <p:sp>
        <p:nvSpPr>
          <p:cNvPr id="150" name="Shape 150"/>
          <p:cNvSpPr/>
          <p:nvPr>
            <p:ph type="body" idx="4294967295"/>
          </p:nvPr>
        </p:nvSpPr>
        <p:spPr>
          <a:xfrm>
            <a:off x="628650" y="3149600"/>
            <a:ext cx="5770563" cy="4965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2800">
                <a:solidFill>
                  <a:srgbClr val="003366"/>
                </a:solidFill>
              </a:rPr>
              <a:t>To make notes on a subject using a Mind Map, draw it in the following way: </a:t>
            </a:r>
            <a:endParaRPr sz="2800">
              <a:solidFill>
                <a:srgbClr val="003366"/>
              </a:solidFill>
            </a:endParaRPr>
          </a:p>
          <a:p>
            <a:pPr lvl="0">
              <a:defRPr sz="1800">
                <a:solidFill>
                  <a:srgbClr val="000000"/>
                </a:solidFill>
              </a:defRPr>
            </a:pPr>
            <a:r>
              <a:rPr sz="2800">
                <a:solidFill>
                  <a:srgbClr val="003366"/>
                </a:solidFill>
              </a:rPr>
              <a:t>Write the title of the subject you're exploring in the center of the page, and draw a circle around it. </a:t>
            </a:r>
            <a:br>
              <a:rPr sz="2800">
                <a:solidFill>
                  <a:srgbClr val="003366"/>
                </a:solidFill>
              </a:rPr>
            </a:br>
          </a:p>
        </p:txBody>
      </p:sp>
      <p:grpSp>
        <p:nvGrpSpPr>
          <p:cNvPr id="153" name="Group 153"/>
          <p:cNvGrpSpPr/>
          <p:nvPr/>
        </p:nvGrpSpPr>
        <p:grpSpPr>
          <a:xfrm>
            <a:off x="1600200" y="6477000"/>
            <a:ext cx="3352800" cy="1752600"/>
            <a:chOff x="0" y="0"/>
            <a:chExt cx="3352800" cy="1752600"/>
          </a:xfrm>
        </p:grpSpPr>
        <p:sp>
          <p:nvSpPr>
            <p:cNvPr id="151" name="Shape 151"/>
            <p:cNvSpPr/>
            <p:nvPr/>
          </p:nvSpPr>
          <p:spPr>
            <a:xfrm>
              <a:off x="0" y="0"/>
              <a:ext cx="3352800" cy="1752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CCCC"/>
            </a:solidFill>
            <a:ln w="12700" cap="sq">
              <a:solidFill>
                <a:srgbClr val="003366"/>
              </a:solidFill>
              <a:prstDash val="solid"/>
              <a:round/>
            </a:ln>
            <a:effectLst/>
          </p:spPr>
          <p:txBody>
            <a:bodyPr wrap="square" lIns="0" tIns="0" rIns="0" bIns="0" numCol="1" anchor="t">
              <a:noAutofit/>
            </a:bodyPr>
            <a:lstStyle/>
            <a:p>
              <a:pPr lvl="0">
                <a:defRPr b="1" sz="2000"/>
              </a:pPr>
            </a:p>
          </p:txBody>
        </p:sp>
        <p:sp>
          <p:nvSpPr>
            <p:cNvPr id="152" name="Shape 152"/>
            <p:cNvSpPr/>
            <p:nvPr/>
          </p:nvSpPr>
          <p:spPr>
            <a:xfrm>
              <a:off x="490967" y="256642"/>
              <a:ext cx="2370866" cy="7816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defRPr>
                  <a:solidFill>
                    <a:srgbClr val="000000"/>
                  </a:solidFill>
                </a:defRPr>
              </a:pPr>
              <a:endParaRPr sz="2800">
                <a:solidFill>
                  <a:srgbClr val="003366"/>
                </a:solidFill>
              </a:endParaRPr>
            </a:p>
            <a:p>
              <a:pPr lvl="0">
                <a:defRPr>
                  <a:solidFill>
                    <a:srgbClr val="000000"/>
                  </a:solidFill>
                </a:defRPr>
              </a:pPr>
              <a:r>
                <a:rPr b="1" sz="2000">
                  <a:solidFill>
                    <a:srgbClr val="003366"/>
                  </a:solidFill>
                </a:rPr>
                <a:t>Learning Styles</a:t>
              </a:r>
            </a:p>
          </p:txBody>
        </p:sp>
      </p:gr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nvSpPr>
        <p:spPr>
          <a:xfrm>
            <a:off x="63500" y="8106099"/>
            <a:ext cx="439738" cy="8680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b="1" sz="2600">
                <a:solidFill>
                  <a:srgbClr val="FFFFFF"/>
                </a:solidFill>
              </a:defRPr>
            </a:lvl1pPr>
          </a:lstStyle>
          <a:p>
            <a:pPr lvl="0">
              <a:defRPr b="0" sz="1800">
                <a:solidFill>
                  <a:srgbClr val="000000"/>
                </a:solidFill>
              </a:defRPr>
            </a:pPr>
            <a:r>
              <a:rPr b="1" sz="2600">
                <a:solidFill>
                  <a:srgbClr val="FFFFFF"/>
                </a:solidFill>
              </a:rPr>
              <a:t>22</a:t>
            </a:r>
          </a:p>
        </p:txBody>
      </p:sp>
      <p:sp>
        <p:nvSpPr>
          <p:cNvPr id="156" name="Shape 156"/>
          <p:cNvSpPr/>
          <p:nvPr>
            <p:ph type="title" idx="4294967295"/>
          </p:nvPr>
        </p:nvSpPr>
        <p:spPr>
          <a:xfrm>
            <a:off x="645865" y="1090365"/>
            <a:ext cx="5794870" cy="137527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defRPr>
                <a:solidFill>
                  <a:srgbClr val="003366"/>
                </a:solidFill>
              </a:defRPr>
            </a:lvl1pPr>
          </a:lstStyle>
          <a:p>
            <a:pPr lvl="0">
              <a:defRPr b="0" sz="1800">
                <a:solidFill>
                  <a:srgbClr val="000000"/>
                </a:solidFill>
              </a:defRPr>
            </a:pPr>
            <a:r>
              <a:rPr b="1" sz="3600">
                <a:solidFill>
                  <a:srgbClr val="003366"/>
                </a:solidFill>
              </a:rPr>
              <a:t>STEPS</a:t>
            </a:r>
          </a:p>
        </p:txBody>
      </p:sp>
      <p:sp>
        <p:nvSpPr>
          <p:cNvPr id="157" name="Shape 157"/>
          <p:cNvSpPr/>
          <p:nvPr>
            <p:ph type="body" idx="4294967295"/>
          </p:nvPr>
        </p:nvSpPr>
        <p:spPr>
          <a:xfrm>
            <a:off x="628650" y="3149600"/>
            <a:ext cx="5770563" cy="4965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1" marL="285750" indent="171450">
              <a:spcBef>
                <a:spcPts val="500"/>
              </a:spcBef>
              <a:buSzTx/>
              <a:buNone/>
              <a:defRPr sz="1800">
                <a:solidFill>
                  <a:srgbClr val="000000"/>
                </a:solidFill>
              </a:defRPr>
            </a:pPr>
            <a:r>
              <a:rPr sz="2400">
                <a:solidFill>
                  <a:srgbClr val="003366"/>
                </a:solidFill>
              </a:rPr>
              <a:t>As you come across major subdivisions or subheadings of the topic (or important facts that relate to the subject) draw lines out from this circle. Label these lines with these subdivisions or subheadings. </a:t>
            </a:r>
            <a:br>
              <a:rPr sz="2400">
                <a:solidFill>
                  <a:srgbClr val="003366"/>
                </a:solidFill>
              </a:rPr>
            </a:br>
          </a:p>
        </p:txBody>
      </p:sp>
      <p:grpSp>
        <p:nvGrpSpPr>
          <p:cNvPr id="160" name="Group 160"/>
          <p:cNvGrpSpPr/>
          <p:nvPr/>
        </p:nvGrpSpPr>
        <p:grpSpPr>
          <a:xfrm>
            <a:off x="1676400" y="6400800"/>
            <a:ext cx="3352800" cy="1752600"/>
            <a:chOff x="0" y="0"/>
            <a:chExt cx="3352800" cy="1752600"/>
          </a:xfrm>
        </p:grpSpPr>
        <p:sp>
          <p:nvSpPr>
            <p:cNvPr id="158" name="Shape 158"/>
            <p:cNvSpPr/>
            <p:nvPr/>
          </p:nvSpPr>
          <p:spPr>
            <a:xfrm>
              <a:off x="0" y="0"/>
              <a:ext cx="3352800" cy="1752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CCCC"/>
            </a:solidFill>
            <a:ln w="12700" cap="sq">
              <a:solidFill>
                <a:srgbClr val="003366"/>
              </a:solidFill>
              <a:prstDash val="solid"/>
              <a:round/>
            </a:ln>
            <a:effectLst/>
          </p:spPr>
          <p:txBody>
            <a:bodyPr wrap="square" lIns="0" tIns="0" rIns="0" bIns="0" numCol="1" anchor="t">
              <a:noAutofit/>
            </a:bodyPr>
            <a:lstStyle/>
            <a:p>
              <a:pPr lvl="0"/>
            </a:p>
          </p:txBody>
        </p:sp>
        <p:sp>
          <p:nvSpPr>
            <p:cNvPr id="159" name="Shape 159"/>
            <p:cNvSpPr/>
            <p:nvPr/>
          </p:nvSpPr>
          <p:spPr>
            <a:xfrm>
              <a:off x="490967" y="256642"/>
              <a:ext cx="2370866" cy="757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defRPr>
                  <a:solidFill>
                    <a:srgbClr val="000000"/>
                  </a:solidFill>
                </a:defRPr>
              </a:pPr>
              <a:endParaRPr sz="2800">
                <a:solidFill>
                  <a:srgbClr val="003366"/>
                </a:solidFill>
              </a:endParaRPr>
            </a:p>
            <a:p>
              <a:pPr lvl="0">
                <a:defRPr>
                  <a:solidFill>
                    <a:srgbClr val="000000"/>
                  </a:solidFill>
                </a:defRPr>
              </a:pPr>
              <a:r>
                <a:rPr>
                  <a:solidFill>
                    <a:srgbClr val="003366"/>
                  </a:solidFill>
                </a:rPr>
                <a:t>Learning Styles</a:t>
              </a:r>
            </a:p>
          </p:txBody>
        </p:sp>
      </p:grpSp>
      <p:sp>
        <p:nvSpPr>
          <p:cNvPr id="161" name="Shape 161"/>
          <p:cNvSpPr/>
          <p:nvPr/>
        </p:nvSpPr>
        <p:spPr>
          <a:xfrm flipH="1" flipV="1">
            <a:off x="838199" y="5486399"/>
            <a:ext cx="1905001" cy="914401"/>
          </a:xfrm>
          <a:prstGeom prst="line">
            <a:avLst/>
          </a:prstGeom>
          <a:ln w="12700" cap="sq">
            <a:solidFill>
              <a:srgbClr val="003366"/>
            </a:solidFill>
            <a:round/>
          </a:ln>
        </p:spPr>
        <p:txBody>
          <a:bodyPr lIns="0" tIns="0" rIns="0" bIns="0"/>
          <a:lstStyle/>
          <a:p>
            <a:pPr lvl="0" defTabSz="457200">
              <a:defRPr sz="1200">
                <a:solidFill>
                  <a:srgbClr val="000000"/>
                </a:solidFill>
                <a:latin typeface="+mj-lt"/>
                <a:ea typeface="+mj-ea"/>
                <a:cs typeface="+mj-cs"/>
                <a:sym typeface="Helvetica"/>
              </a:defRPr>
            </a:pPr>
          </a:p>
        </p:txBody>
      </p:sp>
      <p:sp>
        <p:nvSpPr>
          <p:cNvPr id="162" name="Shape 162"/>
          <p:cNvSpPr/>
          <p:nvPr/>
        </p:nvSpPr>
        <p:spPr>
          <a:xfrm rot="1326241">
            <a:off x="1244729" y="5590232"/>
            <a:ext cx="835026" cy="2888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lvl1pPr>
          </a:lstStyle>
          <a:p>
            <a:pPr lvl="0">
              <a:defRPr b="0" sz="1800">
                <a:solidFill>
                  <a:srgbClr val="000000"/>
                </a:solidFill>
              </a:defRPr>
            </a:pPr>
            <a:r>
              <a:rPr b="1" sz="1400">
                <a:solidFill>
                  <a:srgbClr val="003366"/>
                </a:solidFill>
              </a:rPr>
              <a:t>VARK</a:t>
            </a:r>
          </a:p>
        </p:txBody>
      </p:sp>
      <p:sp>
        <p:nvSpPr>
          <p:cNvPr id="163" name="Shape 163"/>
          <p:cNvSpPr/>
          <p:nvPr/>
        </p:nvSpPr>
        <p:spPr>
          <a:xfrm rot="1939446">
            <a:off x="762078" y="6195873"/>
            <a:ext cx="1501776" cy="7705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sz="1600">
                <a:solidFill>
                  <a:srgbClr val="003366"/>
                </a:solidFill>
              </a:rPr>
              <a:t>Visual, aural,</a:t>
            </a:r>
            <a:endParaRPr sz="1600">
              <a:solidFill>
                <a:srgbClr val="003366"/>
              </a:solidFill>
            </a:endParaRPr>
          </a:p>
          <a:p>
            <a:pPr lvl="0">
              <a:defRPr>
                <a:solidFill>
                  <a:srgbClr val="000000"/>
                </a:solidFill>
              </a:defRPr>
            </a:pPr>
            <a:r>
              <a:rPr sz="1600">
                <a:solidFill>
                  <a:srgbClr val="003366"/>
                </a:solidFill>
              </a:rPr>
              <a:t>Read-write</a:t>
            </a:r>
            <a:endParaRPr sz="1600">
              <a:solidFill>
                <a:srgbClr val="003366"/>
              </a:solidFill>
            </a:endParaRPr>
          </a:p>
          <a:p>
            <a:pPr lvl="0">
              <a:defRPr>
                <a:solidFill>
                  <a:srgbClr val="000000"/>
                </a:solidFill>
              </a:defRPr>
            </a:pPr>
            <a:r>
              <a:rPr sz="1600">
                <a:solidFill>
                  <a:srgbClr val="003366"/>
                </a:solidFill>
              </a:rPr>
              <a:t>Kinesthetic</a:t>
            </a:r>
          </a:p>
        </p:txBody>
      </p:sp>
      <p:sp>
        <p:nvSpPr>
          <p:cNvPr id="164" name="Shape 164"/>
          <p:cNvSpPr/>
          <p:nvPr/>
        </p:nvSpPr>
        <p:spPr>
          <a:xfrm>
            <a:off x="1447800" y="5867400"/>
            <a:ext cx="0" cy="304801"/>
          </a:xfrm>
          <a:prstGeom prst="line">
            <a:avLst/>
          </a:prstGeom>
          <a:ln w="12700" cap="sq">
            <a:solidFill>
              <a:srgbClr val="003366"/>
            </a:solidFill>
            <a:round/>
          </a:ln>
        </p:spPr>
        <p:txBody>
          <a:bodyPr lIns="0" tIns="0" rIns="0" bIns="0"/>
          <a:lstStyle/>
          <a:p>
            <a:pPr lvl="0" defTabSz="457200">
              <a:defRPr sz="1200">
                <a:solidFill>
                  <a:srgbClr val="000000"/>
                </a:solidFill>
                <a:latin typeface="+mj-lt"/>
                <a:ea typeface="+mj-ea"/>
                <a:cs typeface="+mj-cs"/>
                <a:sym typeface="Helvetica"/>
              </a:defRPr>
            </a:pP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nvSpPr>
        <p:spPr>
          <a:xfrm>
            <a:off x="63500" y="8106099"/>
            <a:ext cx="439738" cy="8680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b="1" sz="2600">
                <a:solidFill>
                  <a:srgbClr val="FFFFFF"/>
                </a:solidFill>
              </a:defRPr>
            </a:lvl1pPr>
          </a:lstStyle>
          <a:p>
            <a:pPr lvl="0">
              <a:defRPr b="0" sz="1800">
                <a:solidFill>
                  <a:srgbClr val="000000"/>
                </a:solidFill>
              </a:defRPr>
            </a:pPr>
            <a:r>
              <a:rPr b="1" sz="2600">
                <a:solidFill>
                  <a:srgbClr val="FFFFFF"/>
                </a:solidFill>
              </a:rPr>
              <a:t>23</a:t>
            </a:r>
          </a:p>
        </p:txBody>
      </p:sp>
      <p:sp>
        <p:nvSpPr>
          <p:cNvPr id="167" name="Shape 167"/>
          <p:cNvSpPr/>
          <p:nvPr>
            <p:ph type="title" idx="4294967295"/>
          </p:nvPr>
        </p:nvSpPr>
        <p:spPr>
          <a:xfrm>
            <a:off x="645865" y="1090365"/>
            <a:ext cx="5794870" cy="137527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defRPr>
                <a:solidFill>
                  <a:srgbClr val="003366"/>
                </a:solidFill>
              </a:defRPr>
            </a:lvl1pPr>
          </a:lstStyle>
          <a:p>
            <a:pPr lvl="0">
              <a:defRPr b="0" sz="1800">
                <a:solidFill>
                  <a:srgbClr val="000000"/>
                </a:solidFill>
              </a:defRPr>
            </a:pPr>
            <a:r>
              <a:rPr b="1" sz="3600">
                <a:solidFill>
                  <a:srgbClr val="003366"/>
                </a:solidFill>
              </a:rPr>
              <a:t>STEPS</a:t>
            </a:r>
          </a:p>
        </p:txBody>
      </p:sp>
      <p:sp>
        <p:nvSpPr>
          <p:cNvPr id="168" name="Shape 168"/>
          <p:cNvSpPr/>
          <p:nvPr>
            <p:ph type="body" idx="4294967295"/>
          </p:nvPr>
        </p:nvSpPr>
        <p:spPr>
          <a:xfrm>
            <a:off x="628650" y="3149600"/>
            <a:ext cx="5770563" cy="4965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1" marL="285750" indent="171450">
              <a:spcBef>
                <a:spcPts val="500"/>
              </a:spcBef>
              <a:buSzTx/>
              <a:buNone/>
              <a:defRPr sz="1800">
                <a:solidFill>
                  <a:srgbClr val="000000"/>
                </a:solidFill>
              </a:defRPr>
            </a:pPr>
            <a:r>
              <a:rPr sz="2400">
                <a:solidFill>
                  <a:srgbClr val="003366"/>
                </a:solidFill>
              </a:rPr>
              <a:t>As you "burrow" into the subject and uncover another level of information (further subheadings, or individual facts) belonging to the subheadings above, draw these as lines linked to the subheading lines. </a:t>
            </a:r>
            <a:br>
              <a:rPr sz="2400">
                <a:solidFill>
                  <a:srgbClr val="003366"/>
                </a:solidFill>
              </a:rPr>
            </a:br>
          </a:p>
        </p:txBody>
      </p:sp>
      <p:grpSp>
        <p:nvGrpSpPr>
          <p:cNvPr id="171" name="Group 171"/>
          <p:cNvGrpSpPr/>
          <p:nvPr/>
        </p:nvGrpSpPr>
        <p:grpSpPr>
          <a:xfrm>
            <a:off x="1600200" y="6477000"/>
            <a:ext cx="3352800" cy="1752600"/>
            <a:chOff x="0" y="0"/>
            <a:chExt cx="3352800" cy="1752600"/>
          </a:xfrm>
        </p:grpSpPr>
        <p:sp>
          <p:nvSpPr>
            <p:cNvPr id="169" name="Shape 169"/>
            <p:cNvSpPr/>
            <p:nvPr/>
          </p:nvSpPr>
          <p:spPr>
            <a:xfrm>
              <a:off x="0" y="0"/>
              <a:ext cx="3352800" cy="1752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CCCC"/>
            </a:solidFill>
            <a:ln w="12700" cap="sq">
              <a:solidFill>
                <a:srgbClr val="003366"/>
              </a:solidFill>
              <a:prstDash val="solid"/>
              <a:round/>
            </a:ln>
            <a:effectLst/>
          </p:spPr>
          <p:txBody>
            <a:bodyPr wrap="square" lIns="0" tIns="0" rIns="0" bIns="0" numCol="1" anchor="t">
              <a:noAutofit/>
            </a:bodyPr>
            <a:lstStyle/>
            <a:p>
              <a:pPr lvl="0"/>
            </a:p>
          </p:txBody>
        </p:sp>
        <p:sp>
          <p:nvSpPr>
            <p:cNvPr id="170" name="Shape 170"/>
            <p:cNvSpPr/>
            <p:nvPr/>
          </p:nvSpPr>
          <p:spPr>
            <a:xfrm>
              <a:off x="490967" y="256642"/>
              <a:ext cx="2370866" cy="1163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defRPr>
                  <a:solidFill>
                    <a:srgbClr val="000000"/>
                  </a:solidFill>
                </a:defRPr>
              </a:pPr>
              <a:endParaRPr sz="2800">
                <a:solidFill>
                  <a:srgbClr val="003366"/>
                </a:solidFill>
              </a:endParaRPr>
            </a:p>
            <a:p>
              <a:pPr lvl="0">
                <a:defRPr>
                  <a:solidFill>
                    <a:srgbClr val="000000"/>
                  </a:solidFill>
                </a:defRPr>
              </a:pPr>
              <a:endParaRPr sz="2800">
                <a:solidFill>
                  <a:srgbClr val="003366"/>
                </a:solidFill>
              </a:endParaRPr>
            </a:p>
            <a:p>
              <a:pPr lvl="0">
                <a:defRPr>
                  <a:solidFill>
                    <a:srgbClr val="000000"/>
                  </a:solidFill>
                </a:defRPr>
              </a:pPr>
              <a:r>
                <a:rPr>
                  <a:solidFill>
                    <a:srgbClr val="003366"/>
                  </a:solidFill>
                </a:rPr>
                <a:t>Learning Styles</a:t>
              </a:r>
            </a:p>
          </p:txBody>
        </p:sp>
      </p:grpSp>
      <p:sp>
        <p:nvSpPr>
          <p:cNvPr id="172" name="Shape 172"/>
          <p:cNvSpPr/>
          <p:nvPr/>
        </p:nvSpPr>
        <p:spPr>
          <a:xfrm flipH="1" flipV="1">
            <a:off x="838199" y="5486399"/>
            <a:ext cx="1905001" cy="914401"/>
          </a:xfrm>
          <a:prstGeom prst="line">
            <a:avLst/>
          </a:prstGeom>
          <a:ln w="12700" cap="sq">
            <a:solidFill>
              <a:srgbClr val="003366"/>
            </a:solidFill>
            <a:round/>
          </a:ln>
        </p:spPr>
        <p:txBody>
          <a:bodyPr lIns="0" tIns="0" rIns="0" bIns="0"/>
          <a:lstStyle/>
          <a:p>
            <a:pPr lvl="0" defTabSz="457200">
              <a:defRPr sz="1200">
                <a:solidFill>
                  <a:srgbClr val="000000"/>
                </a:solidFill>
                <a:latin typeface="+mj-lt"/>
                <a:ea typeface="+mj-ea"/>
                <a:cs typeface="+mj-cs"/>
                <a:sym typeface="Helvetica"/>
              </a:defRPr>
            </a:pPr>
          </a:p>
        </p:txBody>
      </p:sp>
      <p:sp>
        <p:nvSpPr>
          <p:cNvPr id="173" name="Shape 173"/>
          <p:cNvSpPr/>
          <p:nvPr/>
        </p:nvSpPr>
        <p:spPr>
          <a:xfrm rot="2915501">
            <a:off x="882886" y="6136610"/>
            <a:ext cx="1274764" cy="6952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sz="1400">
                <a:solidFill>
                  <a:srgbClr val="003366"/>
                </a:solidFill>
              </a:rPr>
              <a:t>Visual, Aural,</a:t>
            </a:r>
            <a:endParaRPr sz="1400">
              <a:solidFill>
                <a:srgbClr val="003366"/>
              </a:solidFill>
            </a:endParaRPr>
          </a:p>
          <a:p>
            <a:pPr lvl="0">
              <a:defRPr>
                <a:solidFill>
                  <a:srgbClr val="000000"/>
                </a:solidFill>
              </a:defRPr>
            </a:pPr>
            <a:r>
              <a:rPr sz="1400">
                <a:solidFill>
                  <a:srgbClr val="003366"/>
                </a:solidFill>
              </a:rPr>
              <a:t>Read-write,</a:t>
            </a:r>
            <a:endParaRPr sz="1400">
              <a:solidFill>
                <a:srgbClr val="003366"/>
              </a:solidFill>
            </a:endParaRPr>
          </a:p>
          <a:p>
            <a:pPr lvl="0">
              <a:defRPr>
                <a:solidFill>
                  <a:srgbClr val="000000"/>
                </a:solidFill>
              </a:defRPr>
            </a:pPr>
            <a:r>
              <a:rPr sz="1400">
                <a:solidFill>
                  <a:srgbClr val="003366"/>
                </a:solidFill>
              </a:rPr>
              <a:t>Kinesthetic</a:t>
            </a:r>
          </a:p>
        </p:txBody>
      </p:sp>
      <p:sp>
        <p:nvSpPr>
          <p:cNvPr id="174" name="Shape 174"/>
          <p:cNvSpPr/>
          <p:nvPr/>
        </p:nvSpPr>
        <p:spPr>
          <a:xfrm flipV="1">
            <a:off x="3581400" y="5638800"/>
            <a:ext cx="1981200" cy="838200"/>
          </a:xfrm>
          <a:prstGeom prst="line">
            <a:avLst/>
          </a:prstGeom>
          <a:ln w="12700" cap="sq">
            <a:solidFill>
              <a:srgbClr val="003366"/>
            </a:solidFill>
            <a:round/>
          </a:ln>
        </p:spPr>
        <p:txBody>
          <a:bodyPr lIns="0" tIns="0" rIns="0" bIns="0"/>
          <a:lstStyle/>
          <a:p>
            <a:pPr lvl="0" defTabSz="457200">
              <a:defRPr sz="1200">
                <a:solidFill>
                  <a:srgbClr val="000000"/>
                </a:solidFill>
                <a:latin typeface="+mj-lt"/>
                <a:ea typeface="+mj-ea"/>
                <a:cs typeface="+mj-cs"/>
                <a:sym typeface="Helvetica"/>
              </a:defRPr>
            </a:pPr>
          </a:p>
        </p:txBody>
      </p:sp>
      <p:sp>
        <p:nvSpPr>
          <p:cNvPr id="175" name="Shape 175"/>
          <p:cNvSpPr/>
          <p:nvPr/>
        </p:nvSpPr>
        <p:spPr>
          <a:xfrm rot="20012913">
            <a:off x="3605159" y="5624429"/>
            <a:ext cx="914401" cy="6173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a:solidFill>
                  <a:srgbClr val="003366"/>
                </a:solidFill>
              </a:rPr>
              <a:t>Multi-modal</a:t>
            </a:r>
          </a:p>
        </p:txBody>
      </p:sp>
      <p:sp>
        <p:nvSpPr>
          <p:cNvPr id="176" name="Shape 176"/>
          <p:cNvSpPr/>
          <p:nvPr/>
        </p:nvSpPr>
        <p:spPr>
          <a:xfrm rot="1325532">
            <a:off x="1206940" y="5566480"/>
            <a:ext cx="1719263"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a:solidFill>
                  <a:srgbClr val="003366"/>
                </a:solidFill>
              </a:rPr>
              <a:t>VARK</a:t>
            </a:r>
          </a:p>
        </p:txBody>
      </p:sp>
      <p:sp>
        <p:nvSpPr>
          <p:cNvPr id="177" name="Shape 177"/>
          <p:cNvSpPr/>
          <p:nvPr/>
        </p:nvSpPr>
        <p:spPr>
          <a:xfrm>
            <a:off x="4724400" y="6934200"/>
            <a:ext cx="1600201" cy="152401"/>
          </a:xfrm>
          <a:prstGeom prst="line">
            <a:avLst/>
          </a:prstGeom>
          <a:ln w="12700" cap="sq">
            <a:solidFill>
              <a:srgbClr val="003366"/>
            </a:solidFill>
            <a:round/>
          </a:ln>
        </p:spPr>
        <p:txBody>
          <a:bodyPr lIns="0" tIns="0" rIns="0" bIns="0"/>
          <a:lstStyle/>
          <a:p>
            <a:pPr lvl="0" defTabSz="457200">
              <a:defRPr sz="1200">
                <a:solidFill>
                  <a:srgbClr val="000000"/>
                </a:solidFill>
                <a:latin typeface="+mj-lt"/>
                <a:ea typeface="+mj-ea"/>
                <a:cs typeface="+mj-cs"/>
                <a:sym typeface="Helvetica"/>
              </a:defRPr>
            </a:pPr>
          </a:p>
        </p:txBody>
      </p:sp>
      <p:sp>
        <p:nvSpPr>
          <p:cNvPr id="178" name="Shape 178"/>
          <p:cNvSpPr/>
          <p:nvPr/>
        </p:nvSpPr>
        <p:spPr>
          <a:xfrm rot="1616239">
            <a:off x="5201171" y="6472295"/>
            <a:ext cx="1524001" cy="6173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a:solidFill>
                  <a:srgbClr val="003366"/>
                </a:solidFill>
              </a:rPr>
              <a:t>Multiple</a:t>
            </a:r>
            <a:endParaRPr>
              <a:solidFill>
                <a:srgbClr val="003366"/>
              </a:solidFill>
            </a:endParaRPr>
          </a:p>
          <a:p>
            <a:pPr lvl="0">
              <a:defRPr>
                <a:solidFill>
                  <a:srgbClr val="000000"/>
                </a:solidFill>
              </a:defRPr>
            </a:pPr>
            <a:r>
              <a:rPr>
                <a:solidFill>
                  <a:srgbClr val="003366"/>
                </a:solidFill>
              </a:rPr>
              <a:t>Intelligences</a:t>
            </a:r>
          </a:p>
        </p:txBody>
      </p:sp>
      <p:sp>
        <p:nvSpPr>
          <p:cNvPr id="179" name="Shape 179"/>
          <p:cNvSpPr/>
          <p:nvPr/>
        </p:nvSpPr>
        <p:spPr>
          <a:xfrm>
            <a:off x="4191000" y="8229600"/>
            <a:ext cx="2133601" cy="914401"/>
          </a:xfrm>
          <a:prstGeom prst="line">
            <a:avLst/>
          </a:prstGeom>
          <a:ln w="12700" cap="sq">
            <a:solidFill>
              <a:srgbClr val="003366"/>
            </a:solidFill>
            <a:round/>
          </a:ln>
        </p:spPr>
        <p:txBody>
          <a:bodyPr lIns="0" tIns="0" rIns="0" bIns="0"/>
          <a:lstStyle/>
          <a:p>
            <a:pPr lvl="0" defTabSz="457200">
              <a:defRPr sz="1200">
                <a:solidFill>
                  <a:srgbClr val="000000"/>
                </a:solidFill>
                <a:latin typeface="+mj-lt"/>
                <a:ea typeface="+mj-ea"/>
                <a:cs typeface="+mj-cs"/>
                <a:sym typeface="Helvetica"/>
              </a:defRPr>
            </a:pPr>
          </a:p>
        </p:txBody>
      </p:sp>
      <p:sp>
        <p:nvSpPr>
          <p:cNvPr id="180" name="Shape 180"/>
          <p:cNvSpPr/>
          <p:nvPr/>
        </p:nvSpPr>
        <p:spPr>
          <a:xfrm rot="1492611">
            <a:off x="4628557" y="7741546"/>
            <a:ext cx="1905001" cy="10520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sz="1200">
                <a:solidFill>
                  <a:srgbClr val="003366"/>
                </a:solidFill>
              </a:rPr>
              <a:t>Verbal-Linguistic, Logical-Mathematical</a:t>
            </a:r>
            <a:endParaRPr sz="1200">
              <a:solidFill>
                <a:srgbClr val="003366"/>
              </a:solidFill>
            </a:endParaRPr>
          </a:p>
          <a:p>
            <a:pPr lvl="0">
              <a:defRPr>
                <a:solidFill>
                  <a:srgbClr val="000000"/>
                </a:solidFill>
              </a:defRPr>
            </a:pPr>
            <a:r>
              <a:rPr sz="1100">
                <a:solidFill>
                  <a:srgbClr val="003366"/>
                </a:solidFill>
              </a:rPr>
              <a:t>Bodily-Kinesthetic, Visual-Spatial, Interpersonal</a:t>
            </a:r>
            <a:endParaRPr sz="1100">
              <a:solidFill>
                <a:srgbClr val="003366"/>
              </a:solidFill>
            </a:endParaRPr>
          </a:p>
          <a:p>
            <a:pPr lvl="0">
              <a:defRPr>
                <a:solidFill>
                  <a:srgbClr val="000000"/>
                </a:solidFill>
              </a:defRPr>
            </a:pPr>
            <a:r>
              <a:rPr sz="1100">
                <a:solidFill>
                  <a:srgbClr val="003366"/>
                </a:solidFill>
              </a:rPr>
              <a:t>Intrapersonal, Musical, Naturalistic</a:t>
            </a:r>
          </a:p>
        </p:txBody>
      </p:sp>
      <p:sp>
        <p:nvSpPr>
          <p:cNvPr id="181" name="Shape 181"/>
          <p:cNvSpPr/>
          <p:nvPr/>
        </p:nvSpPr>
        <p:spPr>
          <a:xfrm flipH="1">
            <a:off x="-1" y="5638799"/>
            <a:ext cx="1143002" cy="1143002"/>
          </a:xfrm>
          <a:prstGeom prst="line">
            <a:avLst/>
          </a:prstGeom>
          <a:ln w="12700" cap="sq">
            <a:solidFill>
              <a:srgbClr val="003366"/>
            </a:solidFill>
            <a:round/>
          </a:ln>
        </p:spPr>
        <p:txBody>
          <a:bodyPr lIns="0" tIns="0" rIns="0" bIns="0"/>
          <a:lstStyle/>
          <a:p>
            <a:pPr lvl="0" defTabSz="457200">
              <a:defRPr sz="1200">
                <a:solidFill>
                  <a:srgbClr val="000000"/>
                </a:solidFill>
                <a:latin typeface="+mj-lt"/>
                <a:ea typeface="+mj-ea"/>
                <a:cs typeface="+mj-cs"/>
                <a:sym typeface="Helvetica"/>
              </a:defRPr>
            </a:pPr>
          </a:p>
        </p:txBody>
      </p:sp>
      <p:sp>
        <p:nvSpPr>
          <p:cNvPr id="182" name="Shape 182"/>
          <p:cNvSpPr/>
          <p:nvPr/>
        </p:nvSpPr>
        <p:spPr>
          <a:xfrm rot="19025405">
            <a:off x="-20293" y="5893572"/>
            <a:ext cx="1196976"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a:solidFill>
                  <a:srgbClr val="003366"/>
                </a:solidFill>
              </a:rPr>
              <a:t>Fleming</a:t>
            </a:r>
          </a:p>
        </p:txBody>
      </p:sp>
      <p:sp>
        <p:nvSpPr>
          <p:cNvPr id="183" name="Shape 183"/>
          <p:cNvSpPr/>
          <p:nvPr/>
        </p:nvSpPr>
        <p:spPr>
          <a:xfrm>
            <a:off x="5105400" y="7010399"/>
            <a:ext cx="1447800" cy="1143002"/>
          </a:xfrm>
          <a:prstGeom prst="line">
            <a:avLst/>
          </a:prstGeom>
          <a:ln w="12700" cap="sq">
            <a:solidFill>
              <a:srgbClr val="003366"/>
            </a:solidFill>
            <a:round/>
          </a:ln>
        </p:spPr>
        <p:txBody>
          <a:bodyPr lIns="0" tIns="0" rIns="0" bIns="0"/>
          <a:lstStyle/>
          <a:p>
            <a:pPr lvl="0" defTabSz="457200">
              <a:defRPr sz="1200">
                <a:solidFill>
                  <a:srgbClr val="000000"/>
                </a:solidFill>
                <a:latin typeface="+mj-lt"/>
                <a:ea typeface="+mj-ea"/>
                <a:cs typeface="+mj-cs"/>
                <a:sym typeface="Helvetica"/>
              </a:defRPr>
            </a:pPr>
          </a:p>
        </p:txBody>
      </p:sp>
      <p:sp>
        <p:nvSpPr>
          <p:cNvPr id="184" name="Shape 184"/>
          <p:cNvSpPr/>
          <p:nvPr/>
        </p:nvSpPr>
        <p:spPr>
          <a:xfrm rot="2264722">
            <a:off x="5587534" y="7390236"/>
            <a:ext cx="1219201"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a:solidFill>
                  <a:srgbClr val="003366"/>
                </a:solidFill>
              </a:rPr>
              <a:t>Gardner</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nvSpPr>
        <p:spPr>
          <a:xfrm>
            <a:off x="63500" y="8106099"/>
            <a:ext cx="439738" cy="8680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b="1" sz="2600">
                <a:solidFill>
                  <a:srgbClr val="FFFFFF"/>
                </a:solidFill>
              </a:defRPr>
            </a:lvl1pPr>
          </a:lstStyle>
          <a:p>
            <a:pPr lvl="0">
              <a:defRPr b="0" sz="1800">
                <a:solidFill>
                  <a:srgbClr val="000000"/>
                </a:solidFill>
              </a:defRPr>
            </a:pPr>
            <a:r>
              <a:rPr b="1" sz="2600">
                <a:solidFill>
                  <a:srgbClr val="FFFFFF"/>
                </a:solidFill>
              </a:rPr>
              <a:t>24</a:t>
            </a:r>
          </a:p>
        </p:txBody>
      </p:sp>
      <p:sp>
        <p:nvSpPr>
          <p:cNvPr id="187" name="Shape 187"/>
          <p:cNvSpPr/>
          <p:nvPr>
            <p:ph type="title" idx="4294967295"/>
          </p:nvPr>
        </p:nvSpPr>
        <p:spPr>
          <a:xfrm>
            <a:off x="645865" y="1090365"/>
            <a:ext cx="5794870" cy="137527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defRPr>
                <a:solidFill>
                  <a:srgbClr val="003366"/>
                </a:solidFill>
              </a:defRPr>
            </a:lvl1pPr>
          </a:lstStyle>
          <a:p>
            <a:pPr lvl="0">
              <a:defRPr b="0" sz="1800">
                <a:solidFill>
                  <a:srgbClr val="000000"/>
                </a:solidFill>
              </a:defRPr>
            </a:pPr>
            <a:r>
              <a:rPr b="1" sz="3600">
                <a:solidFill>
                  <a:srgbClr val="003366"/>
                </a:solidFill>
              </a:rPr>
              <a:t>STEPS</a:t>
            </a:r>
          </a:p>
        </p:txBody>
      </p:sp>
      <p:sp>
        <p:nvSpPr>
          <p:cNvPr id="188" name="Shape 188"/>
          <p:cNvSpPr/>
          <p:nvPr>
            <p:ph type="body" idx="4294967295"/>
          </p:nvPr>
        </p:nvSpPr>
        <p:spPr>
          <a:xfrm>
            <a:off x="628650" y="3149600"/>
            <a:ext cx="5770563" cy="4965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solidFill>
                  <a:srgbClr val="000000"/>
                </a:solidFill>
              </a:defRPr>
            </a:pPr>
            <a:r>
              <a:rPr sz="2800">
                <a:solidFill>
                  <a:srgbClr val="003366"/>
                </a:solidFill>
              </a:rPr>
              <a:t>.</a:t>
            </a:r>
            <a:endParaRPr sz="2800">
              <a:solidFill>
                <a:srgbClr val="003366"/>
              </a:solidFill>
            </a:endParaRPr>
          </a:p>
          <a:p>
            <a:pPr lvl="0">
              <a:defRPr sz="1800">
                <a:solidFill>
                  <a:srgbClr val="000000"/>
                </a:solidFill>
              </a:defRPr>
            </a:pPr>
            <a:r>
              <a:rPr b="1" sz="2800">
                <a:solidFill>
                  <a:srgbClr val="003366"/>
                </a:solidFill>
              </a:rPr>
              <a:t>Improving your Mind Maps </a:t>
            </a:r>
            <a:endParaRPr b="1" sz="2800">
              <a:solidFill>
                <a:srgbClr val="003366"/>
              </a:solidFill>
            </a:endParaRPr>
          </a:p>
          <a:p>
            <a:pPr lvl="0">
              <a:defRPr sz="1800">
                <a:solidFill>
                  <a:srgbClr val="000000"/>
                </a:solidFill>
              </a:defRPr>
            </a:pPr>
            <a:r>
              <a:rPr sz="2800">
                <a:solidFill>
                  <a:srgbClr val="003366"/>
                </a:solidFill>
              </a:rPr>
              <a:t>Once you understand how to make notes in the Mind Map format, you can develop your own conventions to take them further. The following suggestions may help to increase their effectiveness:</a:t>
            </a:r>
            <a:endParaRPr b="1" sz="2800">
              <a:solidFill>
                <a:srgbClr val="003366"/>
              </a:solidFill>
            </a:endParaRPr>
          </a:p>
          <a:p>
            <a:pPr lvl="0">
              <a:buSzTx/>
              <a:buNone/>
              <a:defRPr sz="1800">
                <a:solidFill>
                  <a:srgbClr val="000000"/>
                </a:solidFill>
              </a:defRPr>
            </a:pPr>
            <a:r>
              <a:rPr sz="2800">
                <a:solidFill>
                  <a:srgbClr val="003366"/>
                </a:solidFill>
              </a:rPr>
              <a:t>.</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nvSpPr>
        <p:spPr>
          <a:xfrm>
            <a:off x="63500" y="8106099"/>
            <a:ext cx="439738" cy="8680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b="1" sz="2600">
                <a:solidFill>
                  <a:srgbClr val="FFFFFF"/>
                </a:solidFill>
              </a:defRPr>
            </a:lvl1pPr>
          </a:lstStyle>
          <a:p>
            <a:pPr lvl="0">
              <a:defRPr b="0" sz="1800">
                <a:solidFill>
                  <a:srgbClr val="000000"/>
                </a:solidFill>
              </a:defRPr>
            </a:pPr>
            <a:r>
              <a:rPr b="1" sz="2600">
                <a:solidFill>
                  <a:srgbClr val="FFFFFF"/>
                </a:solidFill>
              </a:rPr>
              <a:t>25</a:t>
            </a:r>
          </a:p>
        </p:txBody>
      </p:sp>
      <p:sp>
        <p:nvSpPr>
          <p:cNvPr id="191" name="Shape 191"/>
          <p:cNvSpPr/>
          <p:nvPr>
            <p:ph type="title" idx="4294967295"/>
          </p:nvPr>
        </p:nvSpPr>
        <p:spPr>
          <a:xfrm>
            <a:off x="645865" y="1090365"/>
            <a:ext cx="5794870" cy="137527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defRPr>
                <a:solidFill>
                  <a:srgbClr val="003366"/>
                </a:solidFill>
              </a:defRPr>
            </a:lvl1pPr>
          </a:lstStyle>
          <a:p>
            <a:pPr lvl="0">
              <a:defRPr b="0" sz="1800">
                <a:solidFill>
                  <a:srgbClr val="000000"/>
                </a:solidFill>
              </a:defRPr>
            </a:pPr>
            <a:r>
              <a:rPr b="1" sz="3600">
                <a:solidFill>
                  <a:srgbClr val="003366"/>
                </a:solidFill>
              </a:rPr>
              <a:t>STEPS</a:t>
            </a:r>
          </a:p>
        </p:txBody>
      </p:sp>
      <p:sp>
        <p:nvSpPr>
          <p:cNvPr id="192" name="Shape 192"/>
          <p:cNvSpPr/>
          <p:nvPr>
            <p:ph type="body" idx="4294967295"/>
          </p:nvPr>
        </p:nvSpPr>
        <p:spPr>
          <a:xfrm>
            <a:off x="628650" y="3149600"/>
            <a:ext cx="5770563" cy="4965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22325" indent="-322325" defTabSz="859536">
              <a:defRPr sz="1800">
                <a:solidFill>
                  <a:srgbClr val="000000"/>
                </a:solidFill>
              </a:defRPr>
            </a:pPr>
            <a:r>
              <a:rPr sz="2632">
                <a:solidFill>
                  <a:srgbClr val="003366"/>
                </a:solidFill>
              </a:rPr>
              <a:t> </a:t>
            </a:r>
            <a:r>
              <a:rPr i="1" sz="2632">
                <a:solidFill>
                  <a:srgbClr val="003366"/>
                </a:solidFill>
              </a:rPr>
              <a:t>Use single words or simple phrases for information:</a:t>
            </a:r>
            <a:r>
              <a:rPr sz="2632">
                <a:solidFill>
                  <a:srgbClr val="003366"/>
                </a:solidFill>
              </a:rPr>
              <a:t> Most words in normal writing are padding: They convey facts in the correct context, and in a format that is pleasant to read. In your own Mind Maps, single strong words and meaningful phrases can convey the same meaning more potently. Excess words just clutter the Mind Map.</a:t>
            </a:r>
            <a:endParaRPr sz="2632">
              <a:solidFill>
                <a:srgbClr val="003366"/>
              </a:solidFill>
            </a:endParaRPr>
          </a:p>
          <a:p>
            <a:pPr lvl="0" marL="322325" indent="-322325" defTabSz="859536">
              <a:defRPr sz="1800">
                <a:solidFill>
                  <a:srgbClr val="000000"/>
                </a:solidFill>
              </a:defRPr>
            </a:pPr>
            <a:endParaRPr b="1" sz="2632">
              <a:solidFill>
                <a:srgbClr val="003366"/>
              </a:solidFill>
            </a:endParaRPr>
          </a:p>
          <a:p>
            <a:pPr lvl="0" marL="322325" indent="-322325" defTabSz="859536">
              <a:buSzTx/>
              <a:buNone/>
              <a:defRPr sz="1800">
                <a:solidFill>
                  <a:srgbClr val="000000"/>
                </a:solidFill>
              </a:defRPr>
            </a:pPr>
            <a:r>
              <a:rPr sz="2632">
                <a:solidFill>
                  <a:srgbClr val="003366"/>
                </a:solidFill>
              </a:rPr>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17" grpId="1" fill="hold">
                                  <p:stCondLst>
                                    <p:cond delay="0"/>
                                  </p:stCondLst>
                                  <p:iterate type="el" backwards="0">
                                    <p:tmAbs val="0"/>
                                  </p:iterate>
                                  <p:childTnLst>
                                    <p:set>
                                      <p:cBhvr>
                                        <p:cTn id="6" fill="hold"/>
                                        <p:tgtEl>
                                          <p:spTgt spid="192"/>
                                        </p:tgtEl>
                                        <p:attrNameLst>
                                          <p:attrName>style.visibility</p:attrName>
                                        </p:attrNameLst>
                                      </p:cBhvr>
                                      <p:to>
                                        <p:strVal val="visible"/>
                                      </p:to>
                                    </p:set>
                                    <p:anim calcmode="lin" valueType="num">
                                      <p:cBhvr>
                                        <p:cTn id="7" dur="5000" fill="hold"/>
                                        <p:tgtEl>
                                          <p:spTgt spid="192"/>
                                        </p:tgtEl>
                                        <p:attrNameLst>
                                          <p:attrName>ppt_x</p:attrName>
                                        </p:attrNameLst>
                                      </p:cBhvr>
                                      <p:tavLst>
                                        <p:tav tm="0">
                                          <p:val>
                                            <p:strVal val="#ppt_x-#ppt_w/2"/>
                                          </p:val>
                                        </p:tav>
                                        <p:tav tm="100000">
                                          <p:val>
                                            <p:strVal val="#ppt_x"/>
                                          </p:val>
                                        </p:tav>
                                      </p:tavLst>
                                    </p:anim>
                                    <p:anim calcmode="lin" valueType="num">
                                      <p:cBhvr>
                                        <p:cTn id="8" dur="5000" fill="hold"/>
                                        <p:tgtEl>
                                          <p:spTgt spid="192"/>
                                        </p:tgtEl>
                                        <p:attrNameLst>
                                          <p:attrName>ppt_y</p:attrName>
                                        </p:attrNameLst>
                                      </p:cBhvr>
                                      <p:tavLst>
                                        <p:tav tm="0">
                                          <p:val>
                                            <p:strVal val="#ppt_y"/>
                                          </p:val>
                                        </p:tav>
                                        <p:tav tm="100000">
                                          <p:val>
                                            <p:strVal val="#ppt_y"/>
                                          </p:val>
                                        </p:tav>
                                      </p:tavLst>
                                    </p:anim>
                                    <p:anim calcmode="lin" valueType="num">
                                      <p:cBhvr>
                                        <p:cTn id="9" dur="5000" fill="hold"/>
                                        <p:tgtEl>
                                          <p:spTgt spid="192"/>
                                        </p:tgtEl>
                                        <p:attrNameLst>
                                          <p:attrName>ppt_w</p:attrName>
                                        </p:attrNameLst>
                                      </p:cBhvr>
                                      <p:tavLst>
                                        <p:tav tm="0">
                                          <p:val>
                                            <p:fltVal val="0"/>
                                          </p:val>
                                        </p:tav>
                                        <p:tav tm="100000">
                                          <p:val>
                                            <p:strVal val="#ppt_w"/>
                                          </p:val>
                                        </p:tav>
                                      </p:tavLst>
                                    </p:anim>
                                    <p:anim calcmode="lin" valueType="num">
                                      <p:cBhvr>
                                        <p:cTn id="10" dur="5000" fill="hold"/>
                                        <p:tgtEl>
                                          <p:spTgt spid="1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2"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nvSpPr>
        <p:spPr>
          <a:xfrm>
            <a:off x="63500" y="8106099"/>
            <a:ext cx="439738" cy="8680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b="1" sz="2600">
                <a:solidFill>
                  <a:srgbClr val="FFFFFF"/>
                </a:solidFill>
              </a:defRPr>
            </a:lvl1pPr>
          </a:lstStyle>
          <a:p>
            <a:pPr lvl="0">
              <a:defRPr b="0" sz="1800">
                <a:solidFill>
                  <a:srgbClr val="000000"/>
                </a:solidFill>
              </a:defRPr>
            </a:pPr>
            <a:r>
              <a:rPr b="1" sz="2600">
                <a:solidFill>
                  <a:srgbClr val="FFFFFF"/>
                </a:solidFill>
              </a:rPr>
              <a:t>26</a:t>
            </a:r>
          </a:p>
        </p:txBody>
      </p:sp>
      <p:sp>
        <p:nvSpPr>
          <p:cNvPr id="195" name="Shape 195"/>
          <p:cNvSpPr/>
          <p:nvPr>
            <p:ph type="title" idx="4294967295"/>
          </p:nvPr>
        </p:nvSpPr>
        <p:spPr>
          <a:xfrm>
            <a:off x="645865" y="1090365"/>
            <a:ext cx="5794870" cy="137527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defRPr>
                <a:solidFill>
                  <a:srgbClr val="003366"/>
                </a:solidFill>
              </a:defRPr>
            </a:lvl1pPr>
          </a:lstStyle>
          <a:p>
            <a:pPr lvl="0">
              <a:defRPr b="0" sz="1800">
                <a:solidFill>
                  <a:srgbClr val="000000"/>
                </a:solidFill>
              </a:defRPr>
            </a:pPr>
            <a:r>
              <a:rPr b="1" sz="3600">
                <a:solidFill>
                  <a:srgbClr val="003366"/>
                </a:solidFill>
              </a:rPr>
              <a:t>STEPS</a:t>
            </a:r>
          </a:p>
        </p:txBody>
      </p:sp>
      <p:sp>
        <p:nvSpPr>
          <p:cNvPr id="196" name="Shape 196"/>
          <p:cNvSpPr/>
          <p:nvPr>
            <p:ph type="body" idx="4294967295"/>
          </p:nvPr>
        </p:nvSpPr>
        <p:spPr>
          <a:xfrm>
            <a:off x="628650" y="3149600"/>
            <a:ext cx="5770563" cy="4965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15468" indent="-315468" defTabSz="841247">
              <a:buSzTx/>
              <a:buNone/>
              <a:defRPr sz="1800">
                <a:solidFill>
                  <a:srgbClr val="000000"/>
                </a:solidFill>
              </a:defRPr>
            </a:pPr>
            <a:r>
              <a:rPr sz="2576">
                <a:solidFill>
                  <a:srgbClr val="003366"/>
                </a:solidFill>
              </a:rPr>
              <a:t>.</a:t>
            </a:r>
            <a:r>
              <a:rPr i="1" sz="2576">
                <a:solidFill>
                  <a:srgbClr val="003366"/>
                </a:solidFill>
              </a:rPr>
              <a:t> Print words:</a:t>
            </a:r>
            <a:r>
              <a:rPr sz="2576">
                <a:solidFill>
                  <a:srgbClr val="003366"/>
                </a:solidFill>
              </a:rPr>
              <a:t> Joined up or indistinct writing can be more difficult to read.</a:t>
            </a:r>
            <a:br>
              <a:rPr sz="2576">
                <a:solidFill>
                  <a:srgbClr val="003366"/>
                </a:solidFill>
              </a:rPr>
            </a:br>
            <a:br>
              <a:rPr sz="2576">
                <a:solidFill>
                  <a:srgbClr val="003366"/>
                </a:solidFill>
              </a:rPr>
            </a:br>
            <a:r>
              <a:rPr i="1" sz="2576">
                <a:solidFill>
                  <a:srgbClr val="003366"/>
                </a:solidFill>
              </a:rPr>
              <a:t>Use color to separate different ideas:</a:t>
            </a:r>
            <a:r>
              <a:rPr sz="2576">
                <a:solidFill>
                  <a:srgbClr val="003366"/>
                </a:solidFill>
              </a:rPr>
              <a:t> This will help you to separate ideas where necessary. It also makes your Mind Map easier to remember. Color also helps to show the organization of the subject.</a:t>
            </a:r>
            <a:endParaRPr sz="2576">
              <a:solidFill>
                <a:srgbClr val="003366"/>
              </a:solidFill>
            </a:endParaRPr>
          </a:p>
          <a:p>
            <a:pPr lvl="0" marL="315468" indent="-315468" defTabSz="841247">
              <a:buSzTx/>
              <a:buNone/>
              <a:defRPr sz="1800">
                <a:solidFill>
                  <a:srgbClr val="000000"/>
                </a:solidFill>
              </a:defRPr>
            </a:pPr>
            <a:endParaRPr sz="2576">
              <a:solidFill>
                <a:srgbClr val="003366"/>
              </a:solidFill>
            </a:endParaRPr>
          </a:p>
          <a:p>
            <a:pPr lvl="0" marL="315468" indent="-315468" defTabSz="841247">
              <a:defRPr sz="1800">
                <a:solidFill>
                  <a:srgbClr val="000000"/>
                </a:solidFill>
              </a:defRPr>
            </a:pPr>
            <a:endParaRPr b="1" sz="2576">
              <a:solidFill>
                <a:srgbClr val="003366"/>
              </a:solidFill>
            </a:endParaRPr>
          </a:p>
          <a:p>
            <a:pPr lvl="0" marL="315468" indent="-315468" defTabSz="841247">
              <a:buSzTx/>
              <a:buNone/>
              <a:defRPr sz="1800">
                <a:solidFill>
                  <a:srgbClr val="000000"/>
                </a:solidFill>
              </a:defRPr>
            </a:pPr>
            <a:r>
              <a:rPr sz="2576">
                <a:solidFill>
                  <a:srgbClr val="003366"/>
                </a:solidFill>
              </a:rPr>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96"/>
                                        </p:tgtEl>
                                        <p:attrNameLst>
                                          <p:attrName>style.visibility</p:attrName>
                                        </p:attrNameLst>
                                      </p:cBhvr>
                                      <p:to>
                                        <p:strVal val="visible"/>
                                      </p:to>
                                    </p:set>
                                    <p:animEffect filter="fade" transition="in">
                                      <p:cBhvr>
                                        <p:cTn id="7" dur="2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6"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nvSpPr>
        <p:spPr>
          <a:xfrm>
            <a:off x="63500" y="8106099"/>
            <a:ext cx="439738" cy="8680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b="1" sz="2600">
                <a:solidFill>
                  <a:srgbClr val="FFFFFF"/>
                </a:solidFill>
              </a:defRPr>
            </a:lvl1pPr>
          </a:lstStyle>
          <a:p>
            <a:pPr lvl="0">
              <a:defRPr b="0" sz="1800">
                <a:solidFill>
                  <a:srgbClr val="000000"/>
                </a:solidFill>
              </a:defRPr>
            </a:pPr>
            <a:r>
              <a:rPr b="1" sz="2600">
                <a:solidFill>
                  <a:srgbClr val="FFFFFF"/>
                </a:solidFill>
              </a:rPr>
              <a:t>27</a:t>
            </a:r>
          </a:p>
        </p:txBody>
      </p:sp>
      <p:sp>
        <p:nvSpPr>
          <p:cNvPr id="199" name="Shape 199"/>
          <p:cNvSpPr/>
          <p:nvPr>
            <p:ph type="title" idx="4294967295"/>
          </p:nvPr>
        </p:nvSpPr>
        <p:spPr>
          <a:xfrm>
            <a:off x="645865" y="1090365"/>
            <a:ext cx="5794870" cy="137527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defRPr>
                <a:solidFill>
                  <a:srgbClr val="003366"/>
                </a:solidFill>
              </a:defRPr>
            </a:lvl1pPr>
          </a:lstStyle>
          <a:p>
            <a:pPr lvl="0">
              <a:defRPr b="0" sz="1800">
                <a:solidFill>
                  <a:srgbClr val="000000"/>
                </a:solidFill>
              </a:defRPr>
            </a:pPr>
            <a:r>
              <a:rPr b="1" sz="3600">
                <a:solidFill>
                  <a:srgbClr val="003366"/>
                </a:solidFill>
              </a:rPr>
              <a:t>STEPS</a:t>
            </a:r>
          </a:p>
        </p:txBody>
      </p:sp>
      <p:sp>
        <p:nvSpPr>
          <p:cNvPr id="200" name="Shape 200"/>
          <p:cNvSpPr/>
          <p:nvPr>
            <p:ph type="body" idx="4294967295"/>
          </p:nvPr>
        </p:nvSpPr>
        <p:spPr>
          <a:xfrm>
            <a:off x="628650" y="3149600"/>
            <a:ext cx="5770563" cy="4965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solidFill>
                  <a:srgbClr val="000000"/>
                </a:solidFill>
              </a:defRPr>
            </a:pPr>
            <a:endParaRPr sz="2800">
              <a:solidFill>
                <a:srgbClr val="003366"/>
              </a:solidFill>
            </a:endParaRPr>
          </a:p>
          <a:p>
            <a:pPr lvl="0">
              <a:defRPr sz="1800">
                <a:solidFill>
                  <a:srgbClr val="000000"/>
                </a:solidFill>
              </a:defRPr>
            </a:pPr>
            <a:r>
              <a:rPr i="1" sz="2800">
                <a:solidFill>
                  <a:srgbClr val="003366"/>
                </a:solidFill>
              </a:rPr>
              <a:t>Use symbols and images:</a:t>
            </a:r>
            <a:r>
              <a:rPr sz="2800">
                <a:solidFill>
                  <a:srgbClr val="003366"/>
                </a:solidFill>
              </a:rPr>
              <a:t> Where a symbol or picture means something to you, use it. Pictures can help you to remember information more effectively than words.</a:t>
            </a:r>
            <a:endParaRPr b="1" sz="2800">
              <a:solidFill>
                <a:srgbClr val="003366"/>
              </a:solidFill>
            </a:endParaRPr>
          </a:p>
          <a:p>
            <a:pPr lvl="0">
              <a:buSzTx/>
              <a:buNone/>
              <a:defRPr sz="1800">
                <a:solidFill>
                  <a:srgbClr val="000000"/>
                </a:solidFill>
              </a:defRPr>
            </a:pPr>
            <a:r>
              <a:rPr sz="2800">
                <a:solidFill>
                  <a:srgbClr val="003366"/>
                </a:solidFill>
              </a:rPr>
              <a:t>.</a:t>
            </a:r>
          </a:p>
        </p:txBody>
      </p:sp>
      <p:pic>
        <p:nvPicPr>
          <p:cNvPr id="201" name="MPj04385210000[1].jpg" descr="C:\Documents and Settings\strunci\Local Settings\Temporary Internet Files\Content.IE5\1LS0ZT0O\MPj04385210000[1].jpg"/>
          <p:cNvPicPr/>
          <p:nvPr/>
        </p:nvPicPr>
        <p:blipFill>
          <a:blip r:embed="rId2">
            <a:extLst/>
          </a:blip>
          <a:stretch>
            <a:fillRect/>
          </a:stretch>
        </p:blipFill>
        <p:spPr>
          <a:xfrm>
            <a:off x="2133600" y="6662737"/>
            <a:ext cx="4233863" cy="2481263"/>
          </a:xfrm>
          <a:prstGeom prst="rect">
            <a:avLst/>
          </a:prstGeom>
          <a:ln w="12700">
            <a:miter lim="400000"/>
          </a:ln>
        </p:spPr>
      </p:pic>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nvSpPr>
        <p:spPr>
          <a:xfrm>
            <a:off x="63500" y="8106099"/>
            <a:ext cx="439738" cy="8680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b="1" sz="2600">
                <a:solidFill>
                  <a:srgbClr val="FFFFFF"/>
                </a:solidFill>
              </a:defRPr>
            </a:lvl1pPr>
          </a:lstStyle>
          <a:p>
            <a:pPr lvl="0">
              <a:defRPr b="0" sz="1800">
                <a:solidFill>
                  <a:srgbClr val="000000"/>
                </a:solidFill>
              </a:defRPr>
            </a:pPr>
            <a:r>
              <a:rPr b="1" sz="2600">
                <a:solidFill>
                  <a:srgbClr val="FFFFFF"/>
                </a:solidFill>
              </a:rPr>
              <a:t>28</a:t>
            </a:r>
          </a:p>
        </p:txBody>
      </p:sp>
      <p:sp>
        <p:nvSpPr>
          <p:cNvPr id="204" name="Shape 204"/>
          <p:cNvSpPr/>
          <p:nvPr>
            <p:ph type="title" idx="4294967295"/>
          </p:nvPr>
        </p:nvSpPr>
        <p:spPr>
          <a:xfrm>
            <a:off x="645865" y="1090365"/>
            <a:ext cx="5794870" cy="137527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defRPr>
                <a:solidFill>
                  <a:srgbClr val="003366"/>
                </a:solidFill>
              </a:defRPr>
            </a:lvl1pPr>
          </a:lstStyle>
          <a:p>
            <a:pPr lvl="0">
              <a:defRPr b="0" sz="1800">
                <a:solidFill>
                  <a:srgbClr val="000000"/>
                </a:solidFill>
              </a:defRPr>
            </a:pPr>
            <a:r>
              <a:rPr b="1" sz="3600">
                <a:solidFill>
                  <a:srgbClr val="003366"/>
                </a:solidFill>
              </a:rPr>
              <a:t>STEPS</a:t>
            </a:r>
          </a:p>
        </p:txBody>
      </p:sp>
      <p:sp>
        <p:nvSpPr>
          <p:cNvPr id="205" name="Shape 205"/>
          <p:cNvSpPr/>
          <p:nvPr>
            <p:ph type="body" idx="4294967295"/>
          </p:nvPr>
        </p:nvSpPr>
        <p:spPr>
          <a:xfrm>
            <a:off x="628650" y="3149600"/>
            <a:ext cx="5770563" cy="4965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solidFill>
                  <a:srgbClr val="000000"/>
                </a:solidFill>
              </a:defRPr>
            </a:pPr>
            <a:endParaRPr sz="2800">
              <a:solidFill>
                <a:srgbClr val="003366"/>
              </a:solidFill>
            </a:endParaRPr>
          </a:p>
          <a:p>
            <a:pPr lvl="0">
              <a:buSzTx/>
              <a:buNone/>
              <a:defRPr sz="1800">
                <a:solidFill>
                  <a:srgbClr val="000000"/>
                </a:solidFill>
              </a:defRPr>
            </a:pPr>
            <a:r>
              <a:rPr sz="2800">
                <a:solidFill>
                  <a:srgbClr val="003366"/>
                </a:solidFill>
              </a:rPr>
              <a:t>.</a:t>
            </a:r>
            <a:r>
              <a:rPr i="1" sz="2800">
                <a:solidFill>
                  <a:srgbClr val="003366"/>
                </a:solidFill>
              </a:rPr>
              <a:t> Using cross-linkages:</a:t>
            </a:r>
            <a:r>
              <a:rPr sz="2800">
                <a:solidFill>
                  <a:srgbClr val="003366"/>
                </a:solidFill>
              </a:rPr>
              <a:t> Information in one part of the Mind Map may relate to another part. Here you can draw in lines to show the cross-linkages. This helps you to see how one part of the subject connects with another.</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nvSpPr>
        <p:spPr>
          <a:xfrm>
            <a:off x="63500" y="8106099"/>
            <a:ext cx="439738" cy="8680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b="1" sz="2600">
                <a:solidFill>
                  <a:srgbClr val="FFFFFF"/>
                </a:solidFill>
              </a:defRPr>
            </a:lvl1pPr>
          </a:lstStyle>
          <a:p>
            <a:pPr lvl="0">
              <a:defRPr b="0" sz="1800">
                <a:solidFill>
                  <a:srgbClr val="000000"/>
                </a:solidFill>
              </a:defRPr>
            </a:pPr>
            <a:r>
              <a:rPr b="1" sz="2600">
                <a:solidFill>
                  <a:srgbClr val="FFFFFF"/>
                </a:solidFill>
              </a:rPr>
              <a:t>29</a:t>
            </a:r>
          </a:p>
        </p:txBody>
      </p:sp>
      <p:sp>
        <p:nvSpPr>
          <p:cNvPr id="208" name="Shape 208"/>
          <p:cNvSpPr/>
          <p:nvPr>
            <p:ph type="title" idx="4294967295"/>
          </p:nvPr>
        </p:nvSpPr>
        <p:spPr>
          <a:xfrm>
            <a:off x="645865" y="1090365"/>
            <a:ext cx="5794870" cy="1375270"/>
          </a:xfrm>
          <a:prstGeom prst="rect">
            <a:avLst/>
          </a:prstGeom>
          <a:ln w="12700">
            <a:miter lim="400000"/>
          </a:ln>
        </p:spPr>
        <p:txBody>
          <a:bodyPr lIns="0" tIns="0" rIns="0" bIns="0" anchor="b">
            <a:normAutofit fontScale="100000" lnSpcReduction="0"/>
          </a:bodyPr>
          <a:lstStyle/>
          <a:p>
            <a:pPr lvl="0"/>
          </a:p>
        </p:txBody>
      </p:sp>
      <p:sp>
        <p:nvSpPr>
          <p:cNvPr id="209" name="Shape 209"/>
          <p:cNvSpPr/>
          <p:nvPr>
            <p:ph type="body" idx="4294967295"/>
          </p:nvPr>
        </p:nvSpPr>
        <p:spPr>
          <a:xfrm>
            <a:off x="628650" y="-1"/>
            <a:ext cx="5770563" cy="9144002"/>
          </a:xfrm>
          <a:prstGeom prst="rect">
            <a:avLst/>
          </a:prstGeom>
          <a:ln w="12700">
            <a:miter lim="400000"/>
          </a:ln>
        </p:spPr>
        <p:txBody>
          <a:bodyPr lIns="0" tIns="0" rIns="0" bIns="0">
            <a:normAutofit fontScale="100000" lnSpcReduction="0"/>
          </a:bodyPr>
          <a:lstStyle/>
          <a:p>
            <a:pPr lvl="0"/>
          </a:p>
        </p:txBody>
      </p:sp>
      <p:pic>
        <p:nvPicPr>
          <p:cNvPr id="210" name="image.png" descr="3A27549D"/>
          <p:cNvPicPr/>
          <p:nvPr/>
        </p:nvPicPr>
        <p:blipFill>
          <a:blip r:embed="rId3">
            <a:extLst/>
          </a:blip>
          <a:stretch>
            <a:fillRect/>
          </a:stretch>
        </p:blipFill>
        <p:spPr>
          <a:xfrm>
            <a:off x="-1158875" y="1127125"/>
            <a:ext cx="9175750" cy="6889750"/>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 name="Shape 30"/>
          <p:cNvSpPr/>
          <p:nvPr/>
        </p:nvSpPr>
        <p:spPr>
          <a:xfrm>
            <a:off x="63500" y="8499799"/>
            <a:ext cx="439738" cy="4743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b="1" sz="2600">
                <a:solidFill>
                  <a:srgbClr val="FFFFFF"/>
                </a:solidFill>
              </a:defRPr>
            </a:lvl1pPr>
          </a:lstStyle>
          <a:p>
            <a:pPr lvl="0">
              <a:defRPr b="0" sz="1800">
                <a:solidFill>
                  <a:srgbClr val="000000"/>
                </a:solidFill>
              </a:defRPr>
            </a:pPr>
            <a:r>
              <a:rPr b="1" sz="2600">
                <a:solidFill>
                  <a:srgbClr val="FFFFFF"/>
                </a:solidFill>
              </a:rPr>
              <a:t>3</a:t>
            </a:r>
          </a:p>
        </p:txBody>
      </p:sp>
      <p:sp>
        <p:nvSpPr>
          <p:cNvPr id="31" name="Shape 31"/>
          <p:cNvSpPr/>
          <p:nvPr>
            <p:ph type="body" idx="4294967295"/>
          </p:nvPr>
        </p:nvSpPr>
        <p:spPr>
          <a:xfrm>
            <a:off x="609600" y="3505200"/>
            <a:ext cx="5770563" cy="48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2800">
                <a:solidFill>
                  <a:srgbClr val="003366"/>
                </a:solidFill>
              </a:rPr>
              <a:t>Mapping is a relatively new knowledge representation tool being used by educators, researchers and others interested in the process of learning.</a:t>
            </a:r>
            <a:endParaRPr sz="2800">
              <a:solidFill>
                <a:srgbClr val="003366"/>
              </a:solidFill>
            </a:endParaRPr>
          </a:p>
          <a:p>
            <a:pPr lvl="0">
              <a:defRPr sz="1800">
                <a:solidFill>
                  <a:srgbClr val="000000"/>
                </a:solidFill>
              </a:defRPr>
            </a:pPr>
            <a:r>
              <a:rPr sz="2800">
                <a:solidFill>
                  <a:srgbClr val="003366"/>
                </a:solidFill>
              </a:rPr>
              <a:t> It grew out of a need to represent changes in student cognitive structures in science education research begun in the 1960s at Cornell University. </a:t>
            </a:r>
          </a:p>
        </p:txBody>
      </p:sp>
      <p:sp>
        <p:nvSpPr>
          <p:cNvPr id="32" name="Shape 32"/>
          <p:cNvSpPr/>
          <p:nvPr/>
        </p:nvSpPr>
        <p:spPr>
          <a:xfrm>
            <a:off x="838200" y="1143000"/>
            <a:ext cx="5105400" cy="7081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600"/>
              </a:spcBef>
              <a:defRPr b="1" sz="4400"/>
            </a:lvl1pPr>
          </a:lstStyle>
          <a:p>
            <a:pPr lvl="0">
              <a:defRPr b="0" sz="1800">
                <a:solidFill>
                  <a:srgbClr val="000000"/>
                </a:solidFill>
              </a:defRPr>
            </a:pPr>
            <a:r>
              <a:rPr b="1" sz="4400">
                <a:solidFill>
                  <a:srgbClr val="003366"/>
                </a:solidFill>
              </a:rPr>
              <a:t>Mapping</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1">
                                            <p:bg/>
                                          </p:spTgt>
                                        </p:tgtEl>
                                        <p:attrNameLst>
                                          <p:attrName>style.visibility</p:attrName>
                                        </p:attrNameLst>
                                      </p:cBhvr>
                                      <p:to>
                                        <p:strVal val="visible"/>
                                      </p:to>
                                    </p:set>
                                    <p:animEffect filter="fade" transition="in">
                                      <p:cBhvr>
                                        <p:cTn id="7" dur="500"/>
                                        <p:tgtEl>
                                          <p:spTgt spid="31">
                                            <p:bg/>
                                          </p:spTgt>
                                        </p:tgtEl>
                                      </p:cBhvr>
                                    </p:animEffect>
                                  </p:childTnLst>
                                </p:cTn>
                              </p:par>
                              <p:par>
                                <p:cTn id="8" presetClass="entr" presetSubtype="0" presetID="10" grpId="1" fill="hold">
                                  <p:stCondLst>
                                    <p:cond delay="0"/>
                                  </p:stCondLst>
                                  <p:iterate type="el" backwards="0">
                                    <p:tmAbs val="0"/>
                                  </p:iterate>
                                  <p:childTnLst>
                                    <p:set>
                                      <p:cBhvr>
                                        <p:cTn id="9" fill="hold"/>
                                        <p:tgtEl>
                                          <p:spTgt spid="31">
                                            <p:txEl>
                                              <p:pRg st="0" end="0"/>
                                            </p:txEl>
                                          </p:spTgt>
                                        </p:tgtEl>
                                        <p:attrNameLst>
                                          <p:attrName>style.visibility</p:attrName>
                                        </p:attrNameLst>
                                      </p:cBhvr>
                                      <p:to>
                                        <p:strVal val="visible"/>
                                      </p:to>
                                    </p:set>
                                    <p:animEffect filter="fade" transition="in">
                                      <p:cBhvr>
                                        <p:cTn id="10" dur="500"/>
                                        <p:tgtEl>
                                          <p:spTgt spid="3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0" grpId="1" fill="hold">
                                  <p:stCondLst>
                                    <p:cond delay="0"/>
                                  </p:stCondLst>
                                  <p:iterate type="el" backwards="0">
                                    <p:tmAbs val="0"/>
                                  </p:iterate>
                                  <p:childTnLst>
                                    <p:set>
                                      <p:cBhvr>
                                        <p:cTn id="14" fill="hold"/>
                                        <p:tgtEl>
                                          <p:spTgt spid="31">
                                            <p:txEl>
                                              <p:pRg st="1" end="1"/>
                                            </p:txEl>
                                          </p:spTgt>
                                        </p:tgtEl>
                                        <p:attrNameLst>
                                          <p:attrName>style.visibility</p:attrName>
                                        </p:attrNameLst>
                                      </p:cBhvr>
                                      <p:to>
                                        <p:strVal val="visible"/>
                                      </p:to>
                                    </p:set>
                                    <p:animEffect filter="fade" transition="in">
                                      <p:cBhvr>
                                        <p:cTn id="15" dur="500"/>
                                        <p:tgtEl>
                                          <p:spTgt spid="31">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1" grpId="1"/>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ph type="title" idx="4294967295"/>
          </p:nvPr>
        </p:nvSpPr>
        <p:spPr>
          <a:xfrm>
            <a:off x="645865" y="1090365"/>
            <a:ext cx="5794870" cy="137527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defRPr b="0" sz="1800">
                <a:solidFill>
                  <a:srgbClr val="000000"/>
                </a:solidFill>
              </a:defRPr>
            </a:pPr>
            <a:r>
              <a:rPr b="1" sz="3600">
                <a:solidFill>
                  <a:srgbClr val="006666"/>
                </a:solidFill>
              </a:rPr>
              <a:t>Mind Mapping</a:t>
            </a:r>
          </a:p>
        </p:txBody>
      </p:sp>
      <p:sp>
        <p:nvSpPr>
          <p:cNvPr id="215" name="Shape 215"/>
          <p:cNvSpPr/>
          <p:nvPr>
            <p:ph type="body" idx="4294967295"/>
          </p:nvPr>
        </p:nvSpPr>
        <p:spPr>
          <a:xfrm>
            <a:off x="628650" y="3149600"/>
            <a:ext cx="5770563" cy="4965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2800">
                <a:solidFill>
                  <a:srgbClr val="003366"/>
                </a:solidFill>
              </a:rPr>
              <a:t>Mind Mapping is an extremely effective method of taking notes.</a:t>
            </a:r>
            <a:endParaRPr sz="2800">
              <a:solidFill>
                <a:srgbClr val="003366"/>
              </a:solidFill>
            </a:endParaRPr>
          </a:p>
          <a:p>
            <a:pPr lvl="0">
              <a:defRPr sz="1800">
                <a:solidFill>
                  <a:srgbClr val="000000"/>
                </a:solidFill>
              </a:defRPr>
            </a:pPr>
            <a:r>
              <a:rPr sz="2800">
                <a:solidFill>
                  <a:srgbClr val="003366"/>
                </a:solidFill>
              </a:rPr>
              <a:t> Mind Maps show not only facts, but also the overall structure of a subject and the relative importance of individual parts of it. </a:t>
            </a:r>
            <a:endParaRPr sz="2800">
              <a:solidFill>
                <a:srgbClr val="003366"/>
              </a:solidFill>
            </a:endParaRPr>
          </a:p>
          <a:p>
            <a:pPr lvl="0">
              <a:defRPr sz="1800">
                <a:solidFill>
                  <a:srgbClr val="000000"/>
                </a:solidFill>
              </a:defRPr>
            </a:pPr>
            <a:r>
              <a:rPr sz="2800">
                <a:solidFill>
                  <a:srgbClr val="003366"/>
                </a:solidFill>
              </a:rPr>
              <a:t>They help you to associate ideas and make connections that you might not otherwise make</a:t>
            </a:r>
          </a:p>
        </p:txBody>
      </p:sp>
      <p:sp>
        <p:nvSpPr>
          <p:cNvPr id="216" name="Shape 216"/>
          <p:cNvSpPr/>
          <p:nvPr/>
        </p:nvSpPr>
        <p:spPr>
          <a:xfrm>
            <a:off x="63500" y="8106099"/>
            <a:ext cx="439738" cy="8680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b="1" sz="2600">
                <a:solidFill>
                  <a:srgbClr val="FFFFFF"/>
                </a:solidFill>
              </a:defRPr>
            </a:lvl1pPr>
          </a:lstStyle>
          <a:p>
            <a:pPr lvl="0">
              <a:defRPr b="0" sz="1800">
                <a:solidFill>
                  <a:srgbClr val="000000"/>
                </a:solidFill>
              </a:defRPr>
            </a:pPr>
            <a:r>
              <a:rPr b="1" sz="2600">
                <a:solidFill>
                  <a:srgbClr val="FFFFFF"/>
                </a:solidFill>
              </a:rPr>
              <a:t>30</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15">
                                            <p:bg/>
                                          </p:spTgt>
                                        </p:tgtEl>
                                        <p:attrNameLst>
                                          <p:attrName>style.visibility</p:attrName>
                                        </p:attrNameLst>
                                      </p:cBhvr>
                                      <p:to>
                                        <p:strVal val="visible"/>
                                      </p:to>
                                    </p:set>
                                    <p:anim calcmode="lin" valueType="num">
                                      <p:cBhvr>
                                        <p:cTn id="7" dur="500" fill="hold"/>
                                        <p:tgtEl>
                                          <p:spTgt spid="215">
                                            <p:bg/>
                                          </p:spTgt>
                                        </p:tgtEl>
                                        <p:attrNameLst>
                                          <p:attrName>ppt_x</p:attrName>
                                        </p:attrNameLst>
                                      </p:cBhvr>
                                      <p:tavLst>
                                        <p:tav tm="0">
                                          <p:val>
                                            <p:strVal val="#ppt_x"/>
                                          </p:val>
                                        </p:tav>
                                        <p:tav tm="100000">
                                          <p:val>
                                            <p:strVal val="#ppt_x"/>
                                          </p:val>
                                        </p:tav>
                                      </p:tavLst>
                                    </p:anim>
                                    <p:anim calcmode="lin" valueType="num">
                                      <p:cBhvr>
                                        <p:cTn id="8" dur="500" fill="hold"/>
                                        <p:tgtEl>
                                          <p:spTgt spid="215">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215">
                                            <p:txEl>
                                              <p:pRg st="0" end="0"/>
                                            </p:txEl>
                                          </p:spTgt>
                                        </p:tgtEl>
                                        <p:attrNameLst>
                                          <p:attrName>style.visibility</p:attrName>
                                        </p:attrNameLst>
                                      </p:cBhvr>
                                      <p:to>
                                        <p:strVal val="visible"/>
                                      </p:to>
                                    </p:set>
                                    <p:anim calcmode="lin" valueType="num">
                                      <p:cBhvr>
                                        <p:cTn id="11" dur="500" fill="hold"/>
                                        <p:tgtEl>
                                          <p:spTgt spid="215">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4" presetID="2" grpId="1" fill="hold">
                                  <p:stCondLst>
                                    <p:cond delay="0"/>
                                  </p:stCondLst>
                                  <p:iterate type="el" backwards="0">
                                    <p:tmAbs val="0"/>
                                  </p:iterate>
                                  <p:childTnLst>
                                    <p:set>
                                      <p:cBhvr>
                                        <p:cTn id="16" fill="hold"/>
                                        <p:tgtEl>
                                          <p:spTgt spid="215">
                                            <p:txEl>
                                              <p:pRg st="1" end="1"/>
                                            </p:txEl>
                                          </p:spTgt>
                                        </p:tgtEl>
                                        <p:attrNameLst>
                                          <p:attrName>style.visibility</p:attrName>
                                        </p:attrNameLst>
                                      </p:cBhvr>
                                      <p:to>
                                        <p:strVal val="visible"/>
                                      </p:to>
                                    </p:set>
                                    <p:anim calcmode="lin" valueType="num">
                                      <p:cBhvr>
                                        <p:cTn id="17" dur="500" fill="hold"/>
                                        <p:tgtEl>
                                          <p:spTgt spid="215">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2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215">
                                            <p:txEl>
                                              <p:pRg st="2" end="2"/>
                                            </p:txEl>
                                          </p:spTgt>
                                        </p:tgtEl>
                                        <p:attrNameLst>
                                          <p:attrName>style.visibility</p:attrName>
                                        </p:attrNameLst>
                                      </p:cBhvr>
                                      <p:to>
                                        <p:strVal val="visible"/>
                                      </p:to>
                                    </p:set>
                                    <p:anim calcmode="lin" valueType="num">
                                      <p:cBhvr>
                                        <p:cTn id="23" dur="500" fill="hold"/>
                                        <p:tgtEl>
                                          <p:spTgt spid="215">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15"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8" name="7steps-to-better-notes-mind.png" descr="C:\Users\strunci\Pictures\7steps-to-better-notes-mind.png"/>
          <p:cNvPicPr/>
          <p:nvPr/>
        </p:nvPicPr>
        <p:blipFill>
          <a:blip r:embed="rId2">
            <a:extLst/>
          </a:blip>
          <a:stretch>
            <a:fillRect/>
          </a:stretch>
        </p:blipFill>
        <p:spPr>
          <a:xfrm>
            <a:off x="0" y="0"/>
            <a:ext cx="6858000" cy="8940800"/>
          </a:xfrm>
          <a:prstGeom prst="rect">
            <a:avLst/>
          </a:prstGeom>
          <a:ln w="12700">
            <a:miter lim="400000"/>
          </a:ln>
        </p:spPr>
      </p:pic>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0" name="MPj04310390000[1].jpg" descr="C:\Documents and Settings\strunci\Local Settings\Temporary Internet Files\Content.IE5\OXQPATS7\MPj04310390000[1].jpg"/>
          <p:cNvPicPr/>
          <p:nvPr/>
        </p:nvPicPr>
        <p:blipFill>
          <a:blip r:embed="rId2">
            <a:extLst/>
          </a:blip>
          <a:stretch>
            <a:fillRect/>
          </a:stretch>
        </p:blipFill>
        <p:spPr>
          <a:xfrm>
            <a:off x="0" y="-2309813"/>
            <a:ext cx="6858000" cy="11453813"/>
          </a:xfrm>
          <a:prstGeom prst="rect">
            <a:avLst/>
          </a:prstGeom>
          <a:ln w="12700">
            <a:miter lim="400000"/>
          </a:ln>
        </p:spPr>
      </p:pic>
      <p:sp>
        <p:nvSpPr>
          <p:cNvPr id="221" name="Shape 221"/>
          <p:cNvSpPr/>
          <p:nvPr/>
        </p:nvSpPr>
        <p:spPr>
          <a:xfrm>
            <a:off x="2914650" y="5994400"/>
            <a:ext cx="3200400" cy="18191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000"/>
            </a:lvl1pPr>
          </a:lstStyle>
          <a:p>
            <a:pPr lvl="0">
              <a:defRPr sz="1800">
                <a:solidFill>
                  <a:srgbClr val="000000"/>
                </a:solidFill>
              </a:defRPr>
            </a:pPr>
            <a:r>
              <a:rPr sz="6000">
                <a:solidFill>
                  <a:srgbClr val="003366"/>
                </a:solidFill>
              </a:rPr>
              <a:t>That’s All!</a:t>
            </a:r>
          </a:p>
        </p:txBody>
      </p:sp>
      <p:pic>
        <p:nvPicPr>
          <p:cNvPr id="222" name="MSj03884500000[1].wav"/>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457200" y="-1828800"/>
            <a:ext cx="1651000" cy="838200"/>
          </a:xfrm>
          <a:prstGeom prst="rect">
            <a:avLst/>
          </a:prstGeom>
        </p:spPr>
      </p:pic>
      <p:pic>
        <p:nvPicPr>
          <p:cNvPr id="223" name="MSj03884710000[1].wav"/>
          <p:cNvPicPr/>
          <p:nvPr>
            <a:audioFile r:link="rId6"/>
            <p:extLst>
              <p:ext uri="{DAA4B4D4-6D71-4841-9C94-3DE7FCFB9230}">
                <p14:media xmlns:p14="http://schemas.microsoft.com/office/powerpoint/2010/main" r:embed="rId7"/>
              </p:ext>
            </p:extLst>
          </p:nvPr>
        </p:nvPicPr>
        <p:blipFill>
          <a:blip r:embed="rId5">
            <a:extLst/>
          </a:blip>
          <a:stretch>
            <a:fillRect/>
          </a:stretch>
        </p:blipFill>
        <p:spPr>
          <a:xfrm>
            <a:off x="228600" y="-1828800"/>
            <a:ext cx="1651000" cy="838200"/>
          </a:xfrm>
          <a:prstGeom prst="rect">
            <a:avLst/>
          </a:prstGeom>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mediacall" presetSubtype="0" presetID="1" grpId="1" fill="hold">
                                  <p:stCondLst>
                                    <p:cond delay="0"/>
                                  </p:stCondLst>
                                  <p:childTnLst>
                                    <p:cmd type="call" cmd="playFrom(0.0)">
                                      <p:cBhvr>
                                        <p:cTn id="6" dur="0" fill="hold"/>
                                        <p:tgtEl>
                                          <p:spTgt spid="222"/>
                                        </p:tgtEl>
                                      </p:cBhvr>
                                    </p:cmd>
                                  </p:childTnLst>
                                </p:cTn>
                              </p:par>
                            </p:childTnLst>
                          </p:cTn>
                        </p:par>
                        <p:par>
                          <p:cTn id="7" fill="hold">
                            <p:stCondLst>
                              <p:cond delay="0"/>
                            </p:stCondLst>
                            <p:childTnLst>
                              <p:par>
                                <p:cTn id="8" nodeType="afterEffect" presetClass="mediacall" presetSubtype="0" presetID="1" grpId="2" fill="hold">
                                  <p:stCondLst>
                                    <p:cond delay="0"/>
                                  </p:stCondLst>
                                  <p:childTnLst>
                                    <p:cmd type="call" cmd="playFrom(0.0)">
                                      <p:cBhvr>
                                        <p:cTn id="9" dur="0" fill="hold"/>
                                        <p:tgtEl>
                                          <p:spTgt spid="223"/>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10" fill="hold" display="0">
                  <p:stCondLst>
                    <p:cond delay="indefinite"/>
                  </p:stCondLst>
                </p:cTn>
                <p:tgtEl>
                  <p:spTgt spid="222"/>
                </p:tgtEl>
              </p:cMediaNode>
            </p:audio>
            <p:audio isNarration="0">
              <p:cMediaNode mute="0" showWhenStopped="0" numSld="1" vol="100000">
                <p:cTn id="11" fill="hold" display="0">
                  <p:stCondLst>
                    <p:cond delay="indefinite"/>
                  </p:stCondLst>
                </p:cTn>
                <p:tgtEl>
                  <p:spTgt spid="22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 name="Shape 34"/>
          <p:cNvSpPr/>
          <p:nvPr/>
        </p:nvSpPr>
        <p:spPr>
          <a:xfrm>
            <a:off x="63500" y="8499799"/>
            <a:ext cx="439738" cy="4743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b="1" sz="2600">
                <a:solidFill>
                  <a:srgbClr val="FFFFFF"/>
                </a:solidFill>
              </a:defRPr>
            </a:lvl1pPr>
          </a:lstStyle>
          <a:p>
            <a:pPr lvl="0">
              <a:defRPr b="0" sz="1800">
                <a:solidFill>
                  <a:srgbClr val="000000"/>
                </a:solidFill>
              </a:defRPr>
            </a:pPr>
            <a:r>
              <a:rPr b="1" sz="2600">
                <a:solidFill>
                  <a:srgbClr val="FFFFFF"/>
                </a:solidFill>
              </a:rPr>
              <a:t>4</a:t>
            </a:r>
          </a:p>
        </p:txBody>
      </p:sp>
      <p:sp>
        <p:nvSpPr>
          <p:cNvPr id="35" name="Shape 35"/>
          <p:cNvSpPr/>
          <p:nvPr>
            <p:ph type="title" idx="4294967295"/>
          </p:nvPr>
        </p:nvSpPr>
        <p:spPr>
          <a:xfrm>
            <a:off x="645865" y="1090365"/>
            <a:ext cx="5794870" cy="137527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defTabSz="768095">
              <a:defRPr b="0" sz="1800">
                <a:solidFill>
                  <a:srgbClr val="000000"/>
                </a:solidFill>
              </a:defRPr>
            </a:pPr>
            <a:r>
              <a:rPr b="1" sz="4535">
                <a:solidFill>
                  <a:srgbClr val="003366"/>
                </a:solidFill>
              </a:rPr>
              <a:t>Mapping</a:t>
            </a:r>
            <a:br>
              <a:rPr b="1" sz="4535">
                <a:solidFill>
                  <a:srgbClr val="003366"/>
                </a:solidFill>
              </a:rPr>
            </a:br>
          </a:p>
        </p:txBody>
      </p:sp>
      <p:sp>
        <p:nvSpPr>
          <p:cNvPr id="36" name="Shape 36"/>
          <p:cNvSpPr/>
          <p:nvPr>
            <p:ph type="body" idx="4294967295"/>
          </p:nvPr>
        </p:nvSpPr>
        <p:spPr>
          <a:xfrm>
            <a:off x="628650" y="3149600"/>
            <a:ext cx="5770563" cy="5689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b="1" sz="2800">
                <a:solidFill>
                  <a:srgbClr val="003366"/>
                </a:solidFill>
              </a:rPr>
              <a:t>Mind maps are graphical representations that can provide insight into relationships among various concepts.   </a:t>
            </a:r>
            <a:endParaRPr b="1" sz="2800">
              <a:solidFill>
                <a:srgbClr val="003366"/>
              </a:solidFill>
            </a:endParaRPr>
          </a:p>
          <a:p>
            <a:pPr lvl="0">
              <a:defRPr sz="1800">
                <a:solidFill>
                  <a:srgbClr val="000000"/>
                </a:solidFill>
              </a:defRPr>
            </a:pPr>
            <a:r>
              <a:rPr b="1" sz="2800">
                <a:solidFill>
                  <a:srgbClr val="003366"/>
                </a:solidFill>
              </a:rPr>
              <a:t>The power behind mind maps derives from the belief of many researchers and psychologists that concepts are ultimately understood through their relationships with other concepts.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6">
                                            <p:bg/>
                                          </p:spTgt>
                                        </p:tgtEl>
                                        <p:attrNameLst>
                                          <p:attrName>style.visibility</p:attrName>
                                        </p:attrNameLst>
                                      </p:cBhvr>
                                      <p:to>
                                        <p:strVal val="visible"/>
                                      </p:to>
                                    </p:set>
                                    <p:anim calcmode="lin" valueType="num">
                                      <p:cBhvr>
                                        <p:cTn id="7" dur="500" fill="hold"/>
                                        <p:tgtEl>
                                          <p:spTgt spid="36">
                                            <p:bg/>
                                          </p:spTgt>
                                        </p:tgtEl>
                                        <p:attrNameLst>
                                          <p:attrName>ppt_x</p:attrName>
                                        </p:attrNameLst>
                                      </p:cBhvr>
                                      <p:tavLst>
                                        <p:tav tm="0">
                                          <p:val>
                                            <p:strVal val="#ppt_x"/>
                                          </p:val>
                                        </p:tav>
                                        <p:tav tm="100000">
                                          <p:val>
                                            <p:strVal val="#ppt_x"/>
                                          </p:val>
                                        </p:tav>
                                      </p:tavLst>
                                    </p:anim>
                                    <p:anim calcmode="lin" valueType="num">
                                      <p:cBhvr>
                                        <p:cTn id="8" dur="500" fill="hold"/>
                                        <p:tgtEl>
                                          <p:spTgt spid="36">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36">
                                            <p:txEl>
                                              <p:pRg st="0" end="0"/>
                                            </p:txEl>
                                          </p:spTgt>
                                        </p:tgtEl>
                                        <p:attrNameLst>
                                          <p:attrName>style.visibility</p:attrName>
                                        </p:attrNameLst>
                                      </p:cBhvr>
                                      <p:to>
                                        <p:strVal val="visible"/>
                                      </p:to>
                                    </p:set>
                                    <p:anim calcmode="lin" valueType="num">
                                      <p:cBhvr>
                                        <p:cTn id="11"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4" presetID="2" grpId="1" fill="hold">
                                  <p:stCondLst>
                                    <p:cond delay="0"/>
                                  </p:stCondLst>
                                  <p:iterate type="el" backwards="0">
                                    <p:tmAbs val="0"/>
                                  </p:iterate>
                                  <p:childTnLst>
                                    <p:set>
                                      <p:cBhvr>
                                        <p:cTn id="16" fill="hold"/>
                                        <p:tgtEl>
                                          <p:spTgt spid="36">
                                            <p:txEl>
                                              <p:pRg st="1" end="1"/>
                                            </p:txEl>
                                          </p:spTgt>
                                        </p:tgtEl>
                                        <p:attrNameLst>
                                          <p:attrName>style.visibility</p:attrName>
                                        </p:attrNameLst>
                                      </p:cBhvr>
                                      <p:to>
                                        <p:strVal val="visible"/>
                                      </p:to>
                                    </p:set>
                                    <p:anim calcmode="lin" valueType="num">
                                      <p:cBhvr>
                                        <p:cTn id="17" dur="500" fill="hold"/>
                                        <p:tgtEl>
                                          <p:spTgt spid="36">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1" presetID="2" grpId="2" fill="hold">
                                  <p:stCondLst>
                                    <p:cond delay="0"/>
                                  </p:stCondLst>
                                  <p:iterate type="el" backwards="0">
                                    <p:tmAbs val="0"/>
                                  </p:iterate>
                                  <p:childTnLst>
                                    <p:set>
                                      <p:cBhvr>
                                        <p:cTn id="22" fill="hold"/>
                                        <p:tgtEl>
                                          <p:spTgt spid="35"/>
                                        </p:tgtEl>
                                        <p:attrNameLst>
                                          <p:attrName>style.visibility</p:attrName>
                                        </p:attrNameLst>
                                      </p:cBhvr>
                                      <p:to>
                                        <p:strVal val="visible"/>
                                      </p:to>
                                    </p:set>
                                    <p:anim calcmode="lin" valueType="num">
                                      <p:cBhvr>
                                        <p:cTn id="23" dur="80" fill="hold"/>
                                        <p:tgtEl>
                                          <p:spTgt spid="35"/>
                                        </p:tgtEl>
                                        <p:attrNameLst>
                                          <p:attrName>ppt_x</p:attrName>
                                        </p:attrNameLst>
                                      </p:cBhvr>
                                      <p:tavLst>
                                        <p:tav tm="0">
                                          <p:val>
                                            <p:strVal val="#ppt_x"/>
                                          </p:val>
                                        </p:tav>
                                        <p:tav tm="100000">
                                          <p:val>
                                            <p:strVal val="#ppt_x"/>
                                          </p:val>
                                        </p:tav>
                                      </p:tavLst>
                                    </p:anim>
                                    <p:anim calcmode="lin" valueType="num">
                                      <p:cBhvr>
                                        <p:cTn id="24" dur="8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 grpId="2"/>
      <p:bldP build="p" bldLvl="1" animBg="1" rev="0" advAuto="0" spid="36"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8" name="image.png"/>
          <p:cNvPicPr/>
          <p:nvPr/>
        </p:nvPicPr>
        <p:blipFill>
          <a:blip r:embed="rId2">
            <a:extLst/>
          </a:blip>
          <a:stretch>
            <a:fillRect/>
          </a:stretch>
        </p:blipFill>
        <p:spPr>
          <a:xfrm>
            <a:off x="-279400" y="0"/>
            <a:ext cx="7137400" cy="9144000"/>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nvSpPr>
        <p:spPr>
          <a:xfrm>
            <a:off x="63500" y="8499799"/>
            <a:ext cx="439738" cy="4743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b="1" sz="2600">
                <a:solidFill>
                  <a:srgbClr val="FFFFFF"/>
                </a:solidFill>
              </a:defRPr>
            </a:lvl1pPr>
          </a:lstStyle>
          <a:p>
            <a:pPr lvl="0">
              <a:defRPr b="0" sz="1800">
                <a:solidFill>
                  <a:srgbClr val="000000"/>
                </a:solidFill>
              </a:defRPr>
            </a:pPr>
            <a:r>
              <a:rPr b="1" sz="2600">
                <a:solidFill>
                  <a:srgbClr val="FFFFFF"/>
                </a:solidFill>
              </a:rPr>
              <a:t>6</a:t>
            </a:r>
          </a:p>
        </p:txBody>
      </p:sp>
      <p:sp>
        <p:nvSpPr>
          <p:cNvPr id="41" name="Shape 41"/>
          <p:cNvSpPr/>
          <p:nvPr>
            <p:ph type="title" idx="4294967295"/>
          </p:nvPr>
        </p:nvSpPr>
        <p:spPr>
          <a:xfrm>
            <a:off x="645865" y="1090365"/>
            <a:ext cx="5794870" cy="137527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defTabSz="768095">
              <a:defRPr b="0" sz="1800">
                <a:solidFill>
                  <a:srgbClr val="000000"/>
                </a:solidFill>
              </a:defRPr>
            </a:pPr>
            <a:r>
              <a:rPr b="1" sz="4535">
                <a:solidFill>
                  <a:srgbClr val="003366"/>
                </a:solidFill>
              </a:rPr>
              <a:t>Mapping</a:t>
            </a:r>
            <a:br>
              <a:rPr b="1" sz="4535">
                <a:solidFill>
                  <a:srgbClr val="003366"/>
                </a:solidFill>
              </a:rPr>
            </a:br>
          </a:p>
        </p:txBody>
      </p:sp>
      <p:sp>
        <p:nvSpPr>
          <p:cNvPr id="42" name="Shape 42"/>
          <p:cNvSpPr/>
          <p:nvPr>
            <p:ph type="body" idx="4294967295"/>
          </p:nvPr>
        </p:nvSpPr>
        <p:spPr>
          <a:xfrm>
            <a:off x="628650" y="3149600"/>
            <a:ext cx="5770563" cy="4965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2800">
                <a:solidFill>
                  <a:srgbClr val="003366"/>
                </a:solidFill>
              </a:rPr>
              <a:t>Many of us have learned to outline information</a:t>
            </a:r>
            <a:br>
              <a:rPr sz="2800">
                <a:solidFill>
                  <a:srgbClr val="003366"/>
                </a:solidFill>
              </a:rPr>
            </a:br>
            <a:r>
              <a:rPr sz="2800">
                <a:solidFill>
                  <a:srgbClr val="003366"/>
                </a:solidFill>
              </a:rPr>
              <a:t>in our studies.</a:t>
            </a:r>
            <a:endParaRPr sz="2800">
              <a:solidFill>
                <a:srgbClr val="003366"/>
              </a:solidFill>
            </a:endParaRPr>
          </a:p>
          <a:p>
            <a:pPr lvl="0">
              <a:defRPr sz="1800">
                <a:solidFill>
                  <a:srgbClr val="000000"/>
                </a:solidFill>
              </a:defRPr>
            </a:pPr>
            <a:endParaRPr sz="2400">
              <a:solidFill>
                <a:srgbClr val="003366"/>
              </a:solidFill>
            </a:endParaRPr>
          </a:p>
          <a:p>
            <a:pPr lvl="0">
              <a:defRPr sz="1800">
                <a:solidFill>
                  <a:srgbClr val="000000"/>
                </a:solidFill>
              </a:defRPr>
            </a:pPr>
            <a:r>
              <a:rPr sz="2800">
                <a:solidFill>
                  <a:srgbClr val="003366"/>
                </a:solidFill>
              </a:rPr>
              <a:t>I.  First item </a:t>
            </a:r>
            <a:endParaRPr sz="2400">
              <a:solidFill>
                <a:srgbClr val="003366"/>
              </a:solidFill>
            </a:endParaRPr>
          </a:p>
          <a:p>
            <a:pPr lvl="0">
              <a:defRPr sz="1800">
                <a:solidFill>
                  <a:srgbClr val="000000"/>
                </a:solidFill>
              </a:defRPr>
            </a:pPr>
            <a:r>
              <a:rPr sz="2800">
                <a:solidFill>
                  <a:srgbClr val="003366"/>
                </a:solidFill>
              </a:rPr>
              <a:t>II. Second item </a:t>
            </a:r>
            <a:endParaRPr sz="2400">
              <a:solidFill>
                <a:srgbClr val="003366"/>
              </a:solidFill>
            </a:endParaRPr>
          </a:p>
          <a:p>
            <a:pPr lvl="1" marL="285750" indent="171450">
              <a:spcBef>
                <a:spcPts val="500"/>
              </a:spcBef>
              <a:buSzTx/>
              <a:buNone/>
              <a:defRPr sz="1800">
                <a:solidFill>
                  <a:srgbClr val="000000"/>
                </a:solidFill>
              </a:defRPr>
            </a:pPr>
            <a:r>
              <a:rPr sz="2400">
                <a:solidFill>
                  <a:srgbClr val="003366"/>
                </a:solidFill>
              </a:rPr>
              <a:t>   A.  sub item </a:t>
            </a:r>
            <a:endParaRPr sz="2000">
              <a:solidFill>
                <a:srgbClr val="003366"/>
              </a:solidFill>
            </a:endParaRPr>
          </a:p>
          <a:p>
            <a:pPr lvl="1" marL="285750" indent="171450">
              <a:spcBef>
                <a:spcPts val="500"/>
              </a:spcBef>
              <a:buSzTx/>
              <a:buNone/>
              <a:defRPr sz="1800">
                <a:solidFill>
                  <a:srgbClr val="000000"/>
                </a:solidFill>
              </a:defRPr>
            </a:pPr>
            <a:r>
              <a:rPr sz="2400">
                <a:solidFill>
                  <a:srgbClr val="003366"/>
                </a:solidFill>
              </a:rPr>
              <a:t>   B.  sub item </a:t>
            </a:r>
            <a:endParaRPr sz="2000">
              <a:solidFill>
                <a:srgbClr val="003366"/>
              </a:solidFill>
            </a:endParaRPr>
          </a:p>
          <a:p>
            <a:pPr lvl="2" marL="1143000" indent="-228600">
              <a:spcBef>
                <a:spcPts val="400"/>
              </a:spcBef>
              <a:defRPr sz="1800">
                <a:solidFill>
                  <a:srgbClr val="000000"/>
                </a:solidFill>
              </a:defRPr>
            </a:pPr>
            <a:r>
              <a:rPr sz="2000">
                <a:solidFill>
                  <a:srgbClr val="003366"/>
                </a:solidFill>
              </a:rPr>
              <a:t>1.  sub sub item </a:t>
            </a:r>
            <a:endParaRPr>
              <a:solidFill>
                <a:srgbClr val="003366"/>
              </a:solidFill>
            </a:endParaRPr>
          </a:p>
          <a:p>
            <a:pPr lvl="2" marL="1143000" indent="-228600">
              <a:spcBef>
                <a:spcPts val="400"/>
              </a:spcBef>
              <a:defRPr sz="1800">
                <a:solidFill>
                  <a:srgbClr val="000000"/>
                </a:solidFill>
              </a:defRPr>
            </a:pPr>
            <a:r>
              <a:rPr sz="2000">
                <a:solidFill>
                  <a:srgbClr val="003366"/>
                </a:solidFill>
              </a:rPr>
              <a:t>  2. sub sub item </a:t>
            </a:r>
            <a:endParaRPr>
              <a:solidFill>
                <a:srgbClr val="003366"/>
              </a:solidFill>
            </a:endParaRPr>
          </a:p>
          <a:p>
            <a:pPr lvl="0">
              <a:defRPr sz="1800">
                <a:solidFill>
                  <a:srgbClr val="000000"/>
                </a:solidFill>
              </a:defRPr>
            </a:pPr>
            <a:r>
              <a:rPr sz="2800">
                <a:solidFill>
                  <a:srgbClr val="003366"/>
                </a:solidFill>
              </a:rPr>
              <a:t>III. Third item </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title" idx="4294967295"/>
          </p:nvPr>
        </p:nvSpPr>
        <p:spPr>
          <a:xfrm>
            <a:off x="573842" y="59492"/>
            <a:ext cx="5710316" cy="1100216"/>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defRPr sz="3100"/>
            </a:lvl1pPr>
          </a:lstStyle>
          <a:p>
            <a:pPr lvl="0">
              <a:defRPr b="0" sz="1800">
                <a:solidFill>
                  <a:srgbClr val="000000"/>
                </a:solidFill>
              </a:defRPr>
            </a:pPr>
            <a:r>
              <a:rPr b="1" sz="3100">
                <a:solidFill>
                  <a:srgbClr val="006666"/>
                </a:solidFill>
              </a:rPr>
              <a:t>GRAPHIC (AND OTHER) ORGANIZERS</a:t>
            </a:r>
          </a:p>
        </p:txBody>
      </p:sp>
      <p:sp>
        <p:nvSpPr>
          <p:cNvPr id="45" name="Shape 45"/>
          <p:cNvSpPr/>
          <p:nvPr>
            <p:ph type="body" idx="4294967295"/>
          </p:nvPr>
        </p:nvSpPr>
        <p:spPr>
          <a:xfrm>
            <a:off x="514349" y="1066800"/>
            <a:ext cx="6038852" cy="80772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400"/>
              </a:spcBef>
              <a:buSzTx/>
              <a:buNone/>
              <a:defRPr sz="1800">
                <a:solidFill>
                  <a:srgbClr val="000000"/>
                </a:solidFill>
              </a:defRPr>
            </a:pPr>
            <a:r>
              <a:rPr sz="1600">
                <a:solidFill>
                  <a:srgbClr val="003366"/>
                </a:solidFill>
              </a:rPr>
              <a:t>Several kinds of organizers help us arrange and practice information for memory. One of these is </a:t>
            </a:r>
            <a:r>
              <a:rPr>
                <a:solidFill>
                  <a:srgbClr val="003366"/>
                </a:solidFill>
              </a:rPr>
              <a:t>concept mapping,</a:t>
            </a:r>
            <a:r>
              <a:rPr sz="1600">
                <a:solidFill>
                  <a:srgbClr val="003366"/>
                </a:solidFill>
              </a:rPr>
              <a:t> a highly visual system which uses geometric shapes to graphically indicate how ideas are related. Mapping enables the student to “see” the relationships and better understand the concept presented.</a:t>
            </a:r>
          </a:p>
        </p:txBody>
      </p:sp>
      <p:grpSp>
        <p:nvGrpSpPr>
          <p:cNvPr id="48" name="Group 48"/>
          <p:cNvGrpSpPr/>
          <p:nvPr/>
        </p:nvGrpSpPr>
        <p:grpSpPr>
          <a:xfrm>
            <a:off x="1800046" y="3505200"/>
            <a:ext cx="2800708" cy="965200"/>
            <a:chOff x="0" y="0"/>
            <a:chExt cx="2800707" cy="965200"/>
          </a:xfrm>
        </p:grpSpPr>
        <p:sp>
          <p:nvSpPr>
            <p:cNvPr id="46" name="Shape 46"/>
            <p:cNvSpPr/>
            <p:nvPr/>
          </p:nvSpPr>
          <p:spPr>
            <a:xfrm>
              <a:off x="28753" y="0"/>
              <a:ext cx="2743201" cy="965200"/>
            </a:xfrm>
            <a:prstGeom prst="rect">
              <a:avLst/>
            </a:prstGeom>
            <a:solidFill>
              <a:srgbClr val="269999"/>
            </a:solidFill>
            <a:ln w="38100" cap="flat">
              <a:solidFill>
                <a:srgbClr val="666699"/>
              </a:solidFill>
              <a:prstDash val="solid"/>
              <a:round/>
            </a:ln>
            <a:effectLst/>
          </p:spPr>
          <p:txBody>
            <a:bodyPr wrap="square" lIns="0" tIns="0" rIns="0" bIns="0" numCol="1" anchor="ctr">
              <a:noAutofit/>
            </a:bodyPr>
            <a:lstStyle/>
            <a:p>
              <a:pPr lvl="0" algn="ctr">
                <a:defRPr b="1" sz="1600">
                  <a:solidFill>
                    <a:srgbClr val="FFFFFF"/>
                  </a:solidFill>
                  <a:latin typeface="Verdana"/>
                  <a:ea typeface="Verdana"/>
                  <a:cs typeface="Verdana"/>
                  <a:sym typeface="Verdana"/>
                </a:defRPr>
              </a:pPr>
            </a:p>
          </p:txBody>
        </p:sp>
        <p:sp>
          <p:nvSpPr>
            <p:cNvPr id="47" name="Shape 47"/>
            <p:cNvSpPr/>
            <p:nvPr/>
          </p:nvSpPr>
          <p:spPr>
            <a:xfrm>
              <a:off x="0" y="316229"/>
              <a:ext cx="2800708"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b="1" sz="1600">
                  <a:solidFill>
                    <a:srgbClr val="FFFFFF"/>
                  </a:solidFill>
                  <a:latin typeface="Verdana"/>
                  <a:ea typeface="Verdana"/>
                  <a:cs typeface="Verdana"/>
                  <a:sym typeface="Verdana"/>
                </a:defRPr>
              </a:lvl1pPr>
            </a:lstStyle>
            <a:p>
              <a:pPr lvl="0">
                <a:defRPr b="0" sz="1800">
                  <a:solidFill>
                    <a:srgbClr val="000000"/>
                  </a:solidFill>
                </a:defRPr>
              </a:pPr>
              <a:r>
                <a:rPr b="1" sz="1600">
                  <a:solidFill>
                    <a:srgbClr val="FFFFFF"/>
                  </a:solidFill>
                </a:rPr>
                <a:t>3 MEMORY  PROCESSES</a:t>
              </a:r>
            </a:p>
          </p:txBody>
        </p:sp>
      </p:grpSp>
      <p:sp>
        <p:nvSpPr>
          <p:cNvPr id="49" name="Shape 49"/>
          <p:cNvSpPr/>
          <p:nvPr/>
        </p:nvSpPr>
        <p:spPr>
          <a:xfrm flipH="1">
            <a:off x="1257299" y="4470400"/>
            <a:ext cx="914401" cy="1320800"/>
          </a:xfrm>
          <a:prstGeom prst="line">
            <a:avLst/>
          </a:prstGeom>
          <a:ln>
            <a:solidFill>
              <a:srgbClr val="003366"/>
            </a:solidFill>
            <a:miter/>
          </a:ln>
        </p:spPr>
        <p:txBody>
          <a:bodyPr lIns="0" tIns="0" rIns="0" bIns="0"/>
          <a:lstStyle/>
          <a:p>
            <a:pPr lvl="0" defTabSz="457200">
              <a:defRPr sz="1200">
                <a:solidFill>
                  <a:srgbClr val="000000"/>
                </a:solidFill>
                <a:latin typeface="+mj-lt"/>
                <a:ea typeface="+mj-ea"/>
                <a:cs typeface="+mj-cs"/>
                <a:sym typeface="Helvetica"/>
              </a:defRPr>
            </a:pPr>
          </a:p>
        </p:txBody>
      </p:sp>
      <p:sp>
        <p:nvSpPr>
          <p:cNvPr id="50" name="Shape 50"/>
          <p:cNvSpPr/>
          <p:nvPr/>
        </p:nvSpPr>
        <p:spPr>
          <a:xfrm>
            <a:off x="4343400" y="4470400"/>
            <a:ext cx="971551" cy="1117600"/>
          </a:xfrm>
          <a:prstGeom prst="line">
            <a:avLst/>
          </a:prstGeom>
          <a:ln>
            <a:solidFill>
              <a:srgbClr val="003366"/>
            </a:solidFill>
            <a:miter/>
          </a:ln>
        </p:spPr>
        <p:txBody>
          <a:bodyPr lIns="0" tIns="0" rIns="0" bIns="0"/>
          <a:lstStyle/>
          <a:p>
            <a:pPr lvl="0" defTabSz="457200">
              <a:defRPr sz="1200">
                <a:solidFill>
                  <a:srgbClr val="000000"/>
                </a:solidFill>
                <a:latin typeface="+mj-lt"/>
                <a:ea typeface="+mj-ea"/>
                <a:cs typeface="+mj-cs"/>
                <a:sym typeface="Helvetica"/>
              </a:defRPr>
            </a:pPr>
          </a:p>
        </p:txBody>
      </p:sp>
      <p:sp>
        <p:nvSpPr>
          <p:cNvPr id="51" name="Shape 51"/>
          <p:cNvSpPr/>
          <p:nvPr/>
        </p:nvSpPr>
        <p:spPr>
          <a:xfrm flipH="1">
            <a:off x="3257549" y="4470400"/>
            <a:ext cx="1" cy="2641600"/>
          </a:xfrm>
          <a:prstGeom prst="line">
            <a:avLst/>
          </a:prstGeom>
          <a:ln>
            <a:solidFill>
              <a:srgbClr val="003366"/>
            </a:solidFill>
            <a:miter/>
          </a:ln>
        </p:spPr>
        <p:txBody>
          <a:bodyPr lIns="0" tIns="0" rIns="0" bIns="0"/>
          <a:lstStyle/>
          <a:p>
            <a:pPr lvl="0" defTabSz="457200">
              <a:defRPr sz="1200">
                <a:solidFill>
                  <a:srgbClr val="000000"/>
                </a:solidFill>
                <a:latin typeface="+mj-lt"/>
                <a:ea typeface="+mj-ea"/>
                <a:cs typeface="+mj-cs"/>
                <a:sym typeface="Helvetica"/>
              </a:defRPr>
            </a:pPr>
          </a:p>
        </p:txBody>
      </p:sp>
      <p:grpSp>
        <p:nvGrpSpPr>
          <p:cNvPr id="54" name="Group 54"/>
          <p:cNvGrpSpPr/>
          <p:nvPr/>
        </p:nvGrpSpPr>
        <p:grpSpPr>
          <a:xfrm>
            <a:off x="533400" y="5588000"/>
            <a:ext cx="1638300" cy="965200"/>
            <a:chOff x="0" y="0"/>
            <a:chExt cx="1638300" cy="965200"/>
          </a:xfrm>
        </p:grpSpPr>
        <p:sp>
          <p:nvSpPr>
            <p:cNvPr id="52" name="Shape 52"/>
            <p:cNvSpPr/>
            <p:nvPr/>
          </p:nvSpPr>
          <p:spPr>
            <a:xfrm>
              <a:off x="0" y="0"/>
              <a:ext cx="1638300" cy="965200"/>
            </a:xfrm>
            <a:prstGeom prst="rect">
              <a:avLst/>
            </a:prstGeom>
            <a:solidFill>
              <a:srgbClr val="269999"/>
            </a:solidFill>
            <a:ln w="38100" cap="flat">
              <a:solidFill>
                <a:srgbClr val="666699"/>
              </a:solidFill>
              <a:prstDash val="solid"/>
              <a:round/>
            </a:ln>
            <a:effectLst/>
          </p:spPr>
          <p:txBody>
            <a:bodyPr wrap="square" lIns="0" tIns="0" rIns="0" bIns="0" numCol="1" anchor="ctr">
              <a:noAutofit/>
            </a:bodyPr>
            <a:lstStyle/>
            <a:p>
              <a:pPr lvl="0" algn="ctr">
                <a:defRPr b="1" sz="1400">
                  <a:solidFill>
                    <a:srgbClr val="FFFFFF"/>
                  </a:solidFill>
                  <a:latin typeface="Verdana"/>
                  <a:ea typeface="Verdana"/>
                  <a:cs typeface="Verdana"/>
                  <a:sym typeface="Verdana"/>
                </a:defRPr>
              </a:pPr>
            </a:p>
          </p:txBody>
        </p:sp>
        <p:sp>
          <p:nvSpPr>
            <p:cNvPr id="53" name="Shape 53"/>
            <p:cNvSpPr/>
            <p:nvPr/>
          </p:nvSpPr>
          <p:spPr>
            <a:xfrm>
              <a:off x="311641" y="328930"/>
              <a:ext cx="1015018"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b="1" sz="1400">
                  <a:solidFill>
                    <a:srgbClr val="FFFFFF"/>
                  </a:solidFill>
                  <a:latin typeface="Verdana"/>
                  <a:ea typeface="Verdana"/>
                  <a:cs typeface="Verdana"/>
                  <a:sym typeface="Verdana"/>
                </a:defRPr>
              </a:lvl1pPr>
            </a:lstStyle>
            <a:p>
              <a:pPr lvl="0">
                <a:defRPr b="0" sz="1800">
                  <a:solidFill>
                    <a:srgbClr val="000000"/>
                  </a:solidFill>
                </a:defRPr>
              </a:pPr>
              <a:r>
                <a:rPr b="1" sz="1400">
                  <a:solidFill>
                    <a:srgbClr val="FFFFFF"/>
                  </a:solidFill>
                </a:rPr>
                <a:t>Encoding</a:t>
              </a:r>
            </a:p>
          </p:txBody>
        </p:sp>
      </p:grpSp>
      <p:grpSp>
        <p:nvGrpSpPr>
          <p:cNvPr id="57" name="Group 57"/>
          <p:cNvGrpSpPr/>
          <p:nvPr/>
        </p:nvGrpSpPr>
        <p:grpSpPr>
          <a:xfrm>
            <a:off x="2286000" y="6248400"/>
            <a:ext cx="1962150" cy="965200"/>
            <a:chOff x="0" y="0"/>
            <a:chExt cx="1962150" cy="965200"/>
          </a:xfrm>
        </p:grpSpPr>
        <p:sp>
          <p:nvSpPr>
            <p:cNvPr id="55" name="Shape 55"/>
            <p:cNvSpPr/>
            <p:nvPr/>
          </p:nvSpPr>
          <p:spPr>
            <a:xfrm>
              <a:off x="0" y="0"/>
              <a:ext cx="1962150" cy="965200"/>
            </a:xfrm>
            <a:prstGeom prst="rect">
              <a:avLst/>
            </a:prstGeom>
            <a:solidFill>
              <a:srgbClr val="269999"/>
            </a:solidFill>
            <a:ln w="28575" cap="flat">
              <a:solidFill>
                <a:srgbClr val="666699"/>
              </a:solidFill>
              <a:prstDash val="solid"/>
              <a:round/>
            </a:ln>
            <a:effectLst/>
          </p:spPr>
          <p:txBody>
            <a:bodyPr wrap="square" lIns="0" tIns="0" rIns="0" bIns="0" numCol="1" anchor="ctr">
              <a:noAutofit/>
            </a:bodyPr>
            <a:lstStyle/>
            <a:p>
              <a:pPr lvl="0" algn="ctr">
                <a:defRPr b="1" sz="1400">
                  <a:solidFill>
                    <a:srgbClr val="FFFFFF"/>
                  </a:solidFill>
                  <a:latin typeface="Verdana"/>
                  <a:ea typeface="Verdana"/>
                  <a:cs typeface="Verdana"/>
                  <a:sym typeface="Verdana"/>
                </a:defRPr>
              </a:pPr>
            </a:p>
          </p:txBody>
        </p:sp>
        <p:sp>
          <p:nvSpPr>
            <p:cNvPr id="56" name="Shape 56"/>
            <p:cNvSpPr/>
            <p:nvPr/>
          </p:nvSpPr>
          <p:spPr>
            <a:xfrm>
              <a:off x="539546" y="328930"/>
              <a:ext cx="883058"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b="1" sz="1400">
                  <a:solidFill>
                    <a:srgbClr val="FFFFFF"/>
                  </a:solidFill>
                  <a:latin typeface="Verdana"/>
                  <a:ea typeface="Verdana"/>
                  <a:cs typeface="Verdana"/>
                  <a:sym typeface="Verdana"/>
                </a:defRPr>
              </a:lvl1pPr>
            </a:lstStyle>
            <a:p>
              <a:pPr lvl="0">
                <a:defRPr b="0" sz="1800">
                  <a:solidFill>
                    <a:srgbClr val="000000"/>
                  </a:solidFill>
                </a:defRPr>
              </a:pPr>
              <a:r>
                <a:rPr b="1" sz="1400">
                  <a:solidFill>
                    <a:srgbClr val="FFFFFF"/>
                  </a:solidFill>
                </a:rPr>
                <a:t>Storage</a:t>
              </a:r>
            </a:p>
          </p:txBody>
        </p:sp>
      </p:grpSp>
      <p:grpSp>
        <p:nvGrpSpPr>
          <p:cNvPr id="60" name="Group 60"/>
          <p:cNvGrpSpPr/>
          <p:nvPr/>
        </p:nvGrpSpPr>
        <p:grpSpPr>
          <a:xfrm>
            <a:off x="4400550" y="5486400"/>
            <a:ext cx="1771650" cy="914400"/>
            <a:chOff x="0" y="0"/>
            <a:chExt cx="1771650" cy="914400"/>
          </a:xfrm>
        </p:grpSpPr>
        <p:sp>
          <p:nvSpPr>
            <p:cNvPr id="58" name="Shape 58"/>
            <p:cNvSpPr/>
            <p:nvPr/>
          </p:nvSpPr>
          <p:spPr>
            <a:xfrm>
              <a:off x="0" y="0"/>
              <a:ext cx="1771650" cy="914400"/>
            </a:xfrm>
            <a:prstGeom prst="rect">
              <a:avLst/>
            </a:prstGeom>
            <a:solidFill>
              <a:srgbClr val="269999"/>
            </a:solidFill>
            <a:ln w="28575" cap="flat">
              <a:solidFill>
                <a:srgbClr val="666699"/>
              </a:solidFill>
              <a:prstDash val="solid"/>
              <a:round/>
            </a:ln>
            <a:effectLst/>
          </p:spPr>
          <p:txBody>
            <a:bodyPr wrap="square" lIns="0" tIns="0" rIns="0" bIns="0" numCol="1" anchor="ctr">
              <a:noAutofit/>
            </a:bodyPr>
            <a:lstStyle/>
            <a:p>
              <a:pPr lvl="0" algn="ctr">
                <a:defRPr b="1" sz="1400">
                  <a:solidFill>
                    <a:srgbClr val="FFFFFF"/>
                  </a:solidFill>
                  <a:latin typeface="Verdana"/>
                  <a:ea typeface="Verdana"/>
                  <a:cs typeface="Verdana"/>
                  <a:sym typeface="Verdana"/>
                </a:defRPr>
              </a:pPr>
            </a:p>
          </p:txBody>
        </p:sp>
        <p:sp>
          <p:nvSpPr>
            <p:cNvPr id="59" name="Shape 59"/>
            <p:cNvSpPr/>
            <p:nvPr/>
          </p:nvSpPr>
          <p:spPr>
            <a:xfrm>
              <a:off x="383525" y="303530"/>
              <a:ext cx="1004600"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b="1" sz="1400">
                  <a:solidFill>
                    <a:srgbClr val="FFFFFF"/>
                  </a:solidFill>
                  <a:latin typeface="Verdana"/>
                  <a:ea typeface="Verdana"/>
                  <a:cs typeface="Verdana"/>
                  <a:sym typeface="Verdana"/>
                </a:defRPr>
              </a:lvl1pPr>
            </a:lstStyle>
            <a:p>
              <a:pPr lvl="0">
                <a:defRPr b="0" sz="1800">
                  <a:solidFill>
                    <a:srgbClr val="000000"/>
                  </a:solidFill>
                </a:defRPr>
              </a:pPr>
              <a:r>
                <a:rPr b="1" sz="1400">
                  <a:solidFill>
                    <a:srgbClr val="FFFFFF"/>
                  </a:solidFill>
                </a:rPr>
                <a:t>Retrieval</a:t>
              </a:r>
            </a:p>
          </p:txBody>
        </p:sp>
      </p:grpSp>
      <p:sp>
        <p:nvSpPr>
          <p:cNvPr id="61" name="Shape 61"/>
          <p:cNvSpPr/>
          <p:nvPr/>
        </p:nvSpPr>
        <p:spPr>
          <a:xfrm flipH="1">
            <a:off x="1087119" y="6400800"/>
            <a:ext cx="2" cy="1625600"/>
          </a:xfrm>
          <a:prstGeom prst="line">
            <a:avLst/>
          </a:prstGeom>
          <a:ln>
            <a:solidFill>
              <a:srgbClr val="003366"/>
            </a:solidFill>
            <a:miter/>
          </a:ln>
        </p:spPr>
        <p:txBody>
          <a:bodyPr lIns="0" tIns="0" rIns="0" bIns="0"/>
          <a:lstStyle/>
          <a:p>
            <a:pPr lvl="0" defTabSz="457200">
              <a:defRPr sz="1200">
                <a:solidFill>
                  <a:srgbClr val="000000"/>
                </a:solidFill>
                <a:latin typeface="+mj-lt"/>
                <a:ea typeface="+mj-ea"/>
                <a:cs typeface="+mj-cs"/>
                <a:sym typeface="Helvetica"/>
              </a:defRPr>
            </a:pPr>
          </a:p>
        </p:txBody>
      </p:sp>
      <p:sp>
        <p:nvSpPr>
          <p:cNvPr id="62" name="Shape 62"/>
          <p:cNvSpPr/>
          <p:nvPr/>
        </p:nvSpPr>
        <p:spPr>
          <a:xfrm flipH="1">
            <a:off x="342900" y="6400800"/>
            <a:ext cx="742950" cy="1219201"/>
          </a:xfrm>
          <a:prstGeom prst="line">
            <a:avLst/>
          </a:prstGeom>
          <a:ln>
            <a:solidFill>
              <a:srgbClr val="003366"/>
            </a:solidFill>
            <a:miter/>
          </a:ln>
        </p:spPr>
        <p:txBody>
          <a:bodyPr lIns="0" tIns="0" rIns="0" bIns="0"/>
          <a:lstStyle/>
          <a:p>
            <a:pPr lvl="0" defTabSz="457200">
              <a:defRPr sz="1200">
                <a:solidFill>
                  <a:srgbClr val="000000"/>
                </a:solidFill>
                <a:latin typeface="+mj-lt"/>
                <a:ea typeface="+mj-ea"/>
                <a:cs typeface="+mj-cs"/>
                <a:sym typeface="Helvetica"/>
              </a:defRPr>
            </a:pPr>
          </a:p>
        </p:txBody>
      </p:sp>
      <p:sp>
        <p:nvSpPr>
          <p:cNvPr id="63" name="Shape 63"/>
          <p:cNvSpPr/>
          <p:nvPr/>
        </p:nvSpPr>
        <p:spPr>
          <a:xfrm>
            <a:off x="1085850" y="6400800"/>
            <a:ext cx="628650" cy="1016000"/>
          </a:xfrm>
          <a:prstGeom prst="line">
            <a:avLst/>
          </a:prstGeom>
          <a:ln>
            <a:solidFill>
              <a:srgbClr val="003366"/>
            </a:solidFill>
            <a:miter/>
          </a:ln>
        </p:spPr>
        <p:txBody>
          <a:bodyPr lIns="0" tIns="0" rIns="0" bIns="0"/>
          <a:lstStyle/>
          <a:p>
            <a:pPr lvl="0" defTabSz="457200">
              <a:defRPr sz="1200">
                <a:solidFill>
                  <a:srgbClr val="000000"/>
                </a:solidFill>
                <a:latin typeface="+mj-lt"/>
                <a:ea typeface="+mj-ea"/>
                <a:cs typeface="+mj-cs"/>
                <a:sym typeface="Helvetica"/>
              </a:defRPr>
            </a:pPr>
          </a:p>
        </p:txBody>
      </p:sp>
      <p:grpSp>
        <p:nvGrpSpPr>
          <p:cNvPr id="66" name="Group 66"/>
          <p:cNvGrpSpPr/>
          <p:nvPr/>
        </p:nvGrpSpPr>
        <p:grpSpPr>
          <a:xfrm>
            <a:off x="-79269" y="7315200"/>
            <a:ext cx="1187238" cy="304800"/>
            <a:chOff x="0" y="0"/>
            <a:chExt cx="1187236" cy="304800"/>
          </a:xfrm>
        </p:grpSpPr>
        <p:sp>
          <p:nvSpPr>
            <p:cNvPr id="64" name="Shape 64"/>
            <p:cNvSpPr/>
            <p:nvPr/>
          </p:nvSpPr>
          <p:spPr>
            <a:xfrm>
              <a:off x="79268" y="0"/>
              <a:ext cx="1028701" cy="304800"/>
            </a:xfrm>
            <a:prstGeom prst="rect">
              <a:avLst/>
            </a:prstGeom>
            <a:solidFill>
              <a:srgbClr val="269999"/>
            </a:solidFill>
            <a:ln w="19050" cap="flat">
              <a:solidFill>
                <a:srgbClr val="666699"/>
              </a:solidFill>
              <a:prstDash val="solid"/>
              <a:round/>
            </a:ln>
            <a:effectLst/>
          </p:spPr>
          <p:txBody>
            <a:bodyPr wrap="square" lIns="0" tIns="0" rIns="0" bIns="0" numCol="1" anchor="ctr">
              <a:noAutofit/>
            </a:bodyPr>
            <a:lstStyle/>
            <a:p>
              <a:pPr lvl="0" algn="ctr">
                <a:defRPr b="1" sz="1200">
                  <a:solidFill>
                    <a:srgbClr val="FFFFFF"/>
                  </a:solidFill>
                  <a:latin typeface="Verdana"/>
                  <a:ea typeface="Verdana"/>
                  <a:cs typeface="Verdana"/>
                  <a:sym typeface="Verdana"/>
                </a:defRPr>
              </a:pPr>
            </a:p>
          </p:txBody>
        </p:sp>
        <p:sp>
          <p:nvSpPr>
            <p:cNvPr id="65" name="Shape 65"/>
            <p:cNvSpPr/>
            <p:nvPr/>
          </p:nvSpPr>
          <p:spPr>
            <a:xfrm>
              <a:off x="0" y="11429"/>
              <a:ext cx="1187237" cy="28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b="1" sz="1200">
                  <a:solidFill>
                    <a:srgbClr val="FFFFFF"/>
                  </a:solidFill>
                  <a:latin typeface="Verdana"/>
                  <a:ea typeface="Verdana"/>
                  <a:cs typeface="Verdana"/>
                  <a:sym typeface="Verdana"/>
                </a:defRPr>
              </a:lvl1pPr>
            </a:lstStyle>
            <a:p>
              <a:pPr lvl="0">
                <a:defRPr b="0" sz="1800">
                  <a:solidFill>
                    <a:srgbClr val="000000"/>
                  </a:solidFill>
                </a:defRPr>
              </a:pPr>
              <a:r>
                <a:rPr b="1" sz="1200">
                  <a:solidFill>
                    <a:srgbClr val="FFFFFF"/>
                  </a:solidFill>
                </a:rPr>
                <a:t>Visual Sense</a:t>
              </a:r>
            </a:p>
          </p:txBody>
        </p:sp>
      </p:grpSp>
      <p:grpSp>
        <p:nvGrpSpPr>
          <p:cNvPr id="69" name="Group 69"/>
          <p:cNvGrpSpPr/>
          <p:nvPr/>
        </p:nvGrpSpPr>
        <p:grpSpPr>
          <a:xfrm>
            <a:off x="0" y="8001000"/>
            <a:ext cx="1657350" cy="330200"/>
            <a:chOff x="0" y="0"/>
            <a:chExt cx="1657350" cy="330200"/>
          </a:xfrm>
        </p:grpSpPr>
        <p:sp>
          <p:nvSpPr>
            <p:cNvPr id="67" name="Shape 67"/>
            <p:cNvSpPr/>
            <p:nvPr/>
          </p:nvSpPr>
          <p:spPr>
            <a:xfrm>
              <a:off x="0" y="0"/>
              <a:ext cx="1657350" cy="330200"/>
            </a:xfrm>
            <a:prstGeom prst="rect">
              <a:avLst/>
            </a:prstGeom>
            <a:solidFill>
              <a:srgbClr val="269999"/>
            </a:solidFill>
            <a:ln w="28575" cap="flat">
              <a:solidFill>
                <a:srgbClr val="666699"/>
              </a:solidFill>
              <a:prstDash val="solid"/>
              <a:round/>
            </a:ln>
            <a:effectLst/>
          </p:spPr>
          <p:txBody>
            <a:bodyPr wrap="square" lIns="0" tIns="0" rIns="0" bIns="0" numCol="1" anchor="ctr">
              <a:noAutofit/>
            </a:bodyPr>
            <a:lstStyle/>
            <a:p>
              <a:pPr lvl="0" algn="ctr">
                <a:defRPr b="1" sz="1200">
                  <a:solidFill>
                    <a:srgbClr val="FFFFFF"/>
                  </a:solidFill>
                  <a:latin typeface="Verdana"/>
                  <a:ea typeface="Verdana"/>
                  <a:cs typeface="Verdana"/>
                  <a:sym typeface="Verdana"/>
                </a:defRPr>
              </a:pPr>
            </a:p>
          </p:txBody>
        </p:sp>
        <p:sp>
          <p:nvSpPr>
            <p:cNvPr id="68" name="Shape 68"/>
            <p:cNvSpPr/>
            <p:nvPr/>
          </p:nvSpPr>
          <p:spPr>
            <a:xfrm>
              <a:off x="128458" y="24130"/>
              <a:ext cx="1400434" cy="28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b="1" sz="1200">
                  <a:solidFill>
                    <a:srgbClr val="FFFFFF"/>
                  </a:solidFill>
                  <a:latin typeface="Verdana"/>
                  <a:ea typeface="Verdana"/>
                  <a:cs typeface="Verdana"/>
                  <a:sym typeface="Verdana"/>
                </a:defRPr>
              </a:lvl1pPr>
            </a:lstStyle>
            <a:p>
              <a:pPr lvl="0">
                <a:defRPr b="0" sz="1800">
                  <a:solidFill>
                    <a:srgbClr val="000000"/>
                  </a:solidFill>
                </a:defRPr>
              </a:pPr>
              <a:r>
                <a:rPr b="1" sz="1200">
                  <a:solidFill>
                    <a:srgbClr val="FFFFFF"/>
                  </a:solidFill>
                </a:rPr>
                <a:t>Auditory Sense</a:t>
              </a:r>
            </a:p>
          </p:txBody>
        </p:sp>
      </p:grpSp>
      <p:grpSp>
        <p:nvGrpSpPr>
          <p:cNvPr id="72" name="Group 72"/>
          <p:cNvGrpSpPr/>
          <p:nvPr/>
        </p:nvGrpSpPr>
        <p:grpSpPr>
          <a:xfrm>
            <a:off x="1091971" y="7315200"/>
            <a:ext cx="1626058" cy="457200"/>
            <a:chOff x="0" y="0"/>
            <a:chExt cx="1626056" cy="457200"/>
          </a:xfrm>
        </p:grpSpPr>
        <p:sp>
          <p:nvSpPr>
            <p:cNvPr id="70" name="Shape 70"/>
            <p:cNvSpPr/>
            <p:nvPr/>
          </p:nvSpPr>
          <p:spPr>
            <a:xfrm>
              <a:off x="51028" y="0"/>
              <a:ext cx="1524001" cy="457200"/>
            </a:xfrm>
            <a:prstGeom prst="rect">
              <a:avLst/>
            </a:prstGeom>
            <a:solidFill>
              <a:srgbClr val="269999"/>
            </a:solidFill>
            <a:ln w="19050" cap="flat">
              <a:solidFill>
                <a:srgbClr val="666699"/>
              </a:solidFill>
              <a:prstDash val="solid"/>
              <a:round/>
            </a:ln>
            <a:effectLst/>
          </p:spPr>
          <p:txBody>
            <a:bodyPr wrap="square" lIns="0" tIns="0" rIns="0" bIns="0" numCol="1" anchor="ctr">
              <a:noAutofit/>
            </a:bodyPr>
            <a:lstStyle/>
            <a:p>
              <a:pPr lvl="0" algn="ctr">
                <a:defRPr b="1" sz="1200">
                  <a:solidFill>
                    <a:srgbClr val="FFFFFF"/>
                  </a:solidFill>
                  <a:latin typeface="Verdana"/>
                  <a:ea typeface="Verdana"/>
                  <a:cs typeface="Verdana"/>
                  <a:sym typeface="Verdana"/>
                </a:defRPr>
              </a:pPr>
            </a:p>
          </p:txBody>
        </p:sp>
        <p:sp>
          <p:nvSpPr>
            <p:cNvPr id="71" name="Shape 71"/>
            <p:cNvSpPr/>
            <p:nvPr/>
          </p:nvSpPr>
          <p:spPr>
            <a:xfrm>
              <a:off x="0" y="87629"/>
              <a:ext cx="1626057" cy="28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b="1" sz="1200">
                  <a:solidFill>
                    <a:srgbClr val="FFFFFF"/>
                  </a:solidFill>
                  <a:latin typeface="Verdana"/>
                  <a:ea typeface="Verdana"/>
                  <a:cs typeface="Verdana"/>
                  <a:sym typeface="Verdana"/>
                </a:defRPr>
              </a:lvl1pPr>
            </a:lstStyle>
            <a:p>
              <a:pPr lvl="0">
                <a:defRPr b="0" sz="1800">
                  <a:solidFill>
                    <a:srgbClr val="000000"/>
                  </a:solidFill>
                </a:defRPr>
              </a:pPr>
              <a:r>
                <a:rPr b="1" sz="1200">
                  <a:solidFill>
                    <a:srgbClr val="FFFFFF"/>
                  </a:solidFill>
                </a:rPr>
                <a:t>Kinesthetic Sense</a:t>
              </a:r>
            </a:p>
          </p:txBody>
        </p:sp>
      </p:grpSp>
      <p:sp>
        <p:nvSpPr>
          <p:cNvPr id="73" name="Shape 73"/>
          <p:cNvSpPr/>
          <p:nvPr/>
        </p:nvSpPr>
        <p:spPr>
          <a:xfrm>
            <a:off x="2674937" y="6545262"/>
            <a:ext cx="1268413" cy="246063"/>
          </a:xfrm>
          <a:prstGeom prst="rect">
            <a:avLst/>
          </a:prstGeom>
          <a:solidFill>
            <a:srgbClr val="0AFFFF"/>
          </a:solidFill>
          <a:ln w="12700">
            <a:miter lim="400000"/>
          </a:ln>
        </p:spPr>
        <p:txBody>
          <a:bodyPr lIns="0" tIns="0" rIns="0" bIns="0"/>
          <a:lstStyle/>
          <a:p>
            <a:pPr lvl="0">
              <a:defRPr sz="1000">
                <a:solidFill>
                  <a:srgbClr val="FFFFFF"/>
                </a:solidFill>
                <a:latin typeface="Verdana"/>
                <a:ea typeface="Verdana"/>
                <a:cs typeface="Verdana"/>
                <a:sym typeface="Verdana"/>
              </a:defRPr>
            </a:pPr>
          </a:p>
        </p:txBody>
      </p:sp>
      <p:sp>
        <p:nvSpPr>
          <p:cNvPr id="74" name="Shape 74"/>
          <p:cNvSpPr/>
          <p:nvPr/>
        </p:nvSpPr>
        <p:spPr>
          <a:xfrm>
            <a:off x="2133600" y="6934200"/>
            <a:ext cx="2209800" cy="243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000">
                <a:solidFill>
                  <a:srgbClr val="FFFFFF"/>
                </a:solidFill>
                <a:latin typeface="Verdana"/>
                <a:ea typeface="Verdana"/>
                <a:cs typeface="Verdana"/>
                <a:sym typeface="Verdana"/>
              </a:defRPr>
            </a:lvl1pPr>
          </a:lstStyle>
          <a:p>
            <a:pPr lvl="0">
              <a:defRPr b="0" sz="1800">
                <a:solidFill>
                  <a:srgbClr val="000000"/>
                </a:solidFill>
              </a:defRPr>
            </a:pPr>
            <a:r>
              <a:rPr b="1" sz="1000">
                <a:solidFill>
                  <a:srgbClr val="FFFFFF"/>
                </a:solidFill>
              </a:rPr>
              <a:t>(Retaining Information)</a:t>
            </a:r>
          </a:p>
        </p:txBody>
      </p:sp>
      <p:sp>
        <p:nvSpPr>
          <p:cNvPr id="75" name="Shape 75"/>
          <p:cNvSpPr/>
          <p:nvPr/>
        </p:nvSpPr>
        <p:spPr>
          <a:xfrm>
            <a:off x="571500" y="6096000"/>
            <a:ext cx="1485900"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000">
                <a:solidFill>
                  <a:srgbClr val="FFFFFF"/>
                </a:solidFill>
                <a:latin typeface="Verdana"/>
                <a:ea typeface="Verdana"/>
                <a:cs typeface="Verdana"/>
                <a:sym typeface="Verdana"/>
              </a:defRPr>
            </a:lvl1pPr>
          </a:lstStyle>
          <a:p>
            <a:pPr lvl="0">
              <a:defRPr b="0" sz="1800">
                <a:solidFill>
                  <a:srgbClr val="000000"/>
                </a:solidFill>
              </a:defRPr>
            </a:pPr>
            <a:r>
              <a:rPr b="1" sz="1000">
                <a:solidFill>
                  <a:srgbClr val="FFFFFF"/>
                </a:solidFill>
              </a:rPr>
              <a:t>(Getting information in)</a:t>
            </a:r>
          </a:p>
        </p:txBody>
      </p:sp>
      <p:sp>
        <p:nvSpPr>
          <p:cNvPr id="76" name="Shape 76"/>
          <p:cNvSpPr/>
          <p:nvPr/>
        </p:nvSpPr>
        <p:spPr>
          <a:xfrm>
            <a:off x="4800600" y="6096000"/>
            <a:ext cx="1657350" cy="243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000">
                <a:solidFill>
                  <a:srgbClr val="FFFFFF"/>
                </a:solidFill>
                <a:latin typeface="Verdana"/>
                <a:ea typeface="Verdana"/>
                <a:cs typeface="Verdana"/>
                <a:sym typeface="Verdana"/>
              </a:defRPr>
            </a:lvl1pPr>
          </a:lstStyle>
          <a:p>
            <a:pPr lvl="0">
              <a:defRPr b="0" sz="1800">
                <a:solidFill>
                  <a:srgbClr val="000000"/>
                </a:solidFill>
              </a:defRPr>
            </a:pPr>
            <a:r>
              <a:rPr b="1" sz="1000">
                <a:solidFill>
                  <a:srgbClr val="FFFFFF"/>
                </a:solidFill>
              </a:rPr>
              <a:t>(Taking info out)</a:t>
            </a:r>
          </a:p>
        </p:txBody>
      </p:sp>
      <p:sp>
        <p:nvSpPr>
          <p:cNvPr id="77" name="Shape 77"/>
          <p:cNvSpPr/>
          <p:nvPr/>
        </p:nvSpPr>
        <p:spPr>
          <a:xfrm flipH="1">
            <a:off x="2628900" y="7112000"/>
            <a:ext cx="628650" cy="1219201"/>
          </a:xfrm>
          <a:prstGeom prst="line">
            <a:avLst/>
          </a:prstGeom>
          <a:ln>
            <a:solidFill>
              <a:srgbClr val="003366"/>
            </a:solidFill>
            <a:miter/>
          </a:ln>
        </p:spPr>
        <p:txBody>
          <a:bodyPr lIns="0" tIns="0" rIns="0" bIns="0"/>
          <a:lstStyle/>
          <a:p>
            <a:pPr lvl="0" defTabSz="457200">
              <a:defRPr sz="1200">
                <a:solidFill>
                  <a:srgbClr val="000000"/>
                </a:solidFill>
                <a:latin typeface="+mj-lt"/>
                <a:ea typeface="+mj-ea"/>
                <a:cs typeface="+mj-cs"/>
                <a:sym typeface="Helvetica"/>
              </a:defRPr>
            </a:pPr>
          </a:p>
        </p:txBody>
      </p:sp>
      <p:sp>
        <p:nvSpPr>
          <p:cNvPr id="78" name="Shape 78"/>
          <p:cNvSpPr/>
          <p:nvPr/>
        </p:nvSpPr>
        <p:spPr>
          <a:xfrm>
            <a:off x="3257549" y="7112000"/>
            <a:ext cx="742951" cy="1219201"/>
          </a:xfrm>
          <a:prstGeom prst="line">
            <a:avLst/>
          </a:prstGeom>
          <a:ln>
            <a:solidFill>
              <a:srgbClr val="003366"/>
            </a:solidFill>
            <a:miter/>
          </a:ln>
        </p:spPr>
        <p:txBody>
          <a:bodyPr lIns="0" tIns="0" rIns="0" bIns="0"/>
          <a:lstStyle/>
          <a:p>
            <a:pPr lvl="0" defTabSz="457200">
              <a:defRPr sz="1200">
                <a:solidFill>
                  <a:srgbClr val="000000"/>
                </a:solidFill>
                <a:latin typeface="+mj-lt"/>
                <a:ea typeface="+mj-ea"/>
                <a:cs typeface="+mj-cs"/>
                <a:sym typeface="Helvetica"/>
              </a:defRPr>
            </a:pPr>
          </a:p>
        </p:txBody>
      </p:sp>
      <p:grpSp>
        <p:nvGrpSpPr>
          <p:cNvPr id="81" name="Group 81"/>
          <p:cNvGrpSpPr/>
          <p:nvPr/>
        </p:nvGrpSpPr>
        <p:grpSpPr>
          <a:xfrm>
            <a:off x="1828800" y="8305800"/>
            <a:ext cx="1485900" cy="533400"/>
            <a:chOff x="0" y="0"/>
            <a:chExt cx="1485900" cy="533400"/>
          </a:xfrm>
        </p:grpSpPr>
        <p:sp>
          <p:nvSpPr>
            <p:cNvPr id="79" name="Shape 79"/>
            <p:cNvSpPr/>
            <p:nvPr/>
          </p:nvSpPr>
          <p:spPr>
            <a:xfrm>
              <a:off x="0" y="0"/>
              <a:ext cx="1485900" cy="533400"/>
            </a:xfrm>
            <a:prstGeom prst="rect">
              <a:avLst/>
            </a:prstGeom>
            <a:solidFill>
              <a:srgbClr val="269999"/>
            </a:solidFill>
            <a:ln w="28575" cap="flat">
              <a:solidFill>
                <a:srgbClr val="666699"/>
              </a:solidFill>
              <a:prstDash val="solid"/>
              <a:round/>
            </a:ln>
            <a:effectLst/>
          </p:spPr>
          <p:txBody>
            <a:bodyPr wrap="square" lIns="0" tIns="0" rIns="0" bIns="0" numCol="1" anchor="ctr">
              <a:noAutofit/>
            </a:bodyPr>
            <a:lstStyle/>
            <a:p>
              <a:pPr lvl="0" algn="ctr">
                <a:defRPr b="1" sz="1000">
                  <a:solidFill>
                    <a:srgbClr val="FFFFFF"/>
                  </a:solidFill>
                  <a:latin typeface="Verdana"/>
                  <a:ea typeface="Verdana"/>
                  <a:cs typeface="Verdana"/>
                  <a:sym typeface="Verdana"/>
                </a:defRPr>
              </a:pPr>
            </a:p>
          </p:txBody>
        </p:sp>
        <p:sp>
          <p:nvSpPr>
            <p:cNvPr id="80" name="Shape 80"/>
            <p:cNvSpPr/>
            <p:nvPr/>
          </p:nvSpPr>
          <p:spPr>
            <a:xfrm>
              <a:off x="7789" y="144779"/>
              <a:ext cx="1470322" cy="243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b="1" sz="1000">
                  <a:solidFill>
                    <a:srgbClr val="FFFFFF"/>
                  </a:solidFill>
                  <a:latin typeface="Verdana"/>
                  <a:ea typeface="Verdana"/>
                  <a:cs typeface="Verdana"/>
                  <a:sym typeface="Verdana"/>
                </a:defRPr>
              </a:lvl1pPr>
            </a:lstStyle>
            <a:p>
              <a:pPr lvl="0">
                <a:defRPr b="0" sz="1800">
                  <a:solidFill>
                    <a:srgbClr val="000000"/>
                  </a:solidFill>
                </a:defRPr>
              </a:pPr>
              <a:r>
                <a:rPr b="1" sz="1000">
                  <a:solidFill>
                    <a:srgbClr val="FFFFFF"/>
                  </a:solidFill>
                </a:rPr>
                <a:t>“Working” Memory</a:t>
              </a:r>
            </a:p>
          </p:txBody>
        </p:sp>
      </p:grpSp>
      <p:grpSp>
        <p:nvGrpSpPr>
          <p:cNvPr id="84" name="Group 84"/>
          <p:cNvGrpSpPr/>
          <p:nvPr/>
        </p:nvGrpSpPr>
        <p:grpSpPr>
          <a:xfrm>
            <a:off x="3486150" y="8305800"/>
            <a:ext cx="1466850" cy="533400"/>
            <a:chOff x="0" y="0"/>
            <a:chExt cx="1466850" cy="533400"/>
          </a:xfrm>
        </p:grpSpPr>
        <p:sp>
          <p:nvSpPr>
            <p:cNvPr id="82" name="Shape 82"/>
            <p:cNvSpPr/>
            <p:nvPr/>
          </p:nvSpPr>
          <p:spPr>
            <a:xfrm>
              <a:off x="0" y="0"/>
              <a:ext cx="1466850" cy="533400"/>
            </a:xfrm>
            <a:prstGeom prst="rect">
              <a:avLst/>
            </a:prstGeom>
            <a:solidFill>
              <a:srgbClr val="269999"/>
            </a:solidFill>
            <a:ln w="38100" cap="flat">
              <a:solidFill>
                <a:srgbClr val="666699"/>
              </a:solidFill>
              <a:prstDash val="solid"/>
              <a:round/>
            </a:ln>
            <a:effectLst/>
          </p:spPr>
          <p:txBody>
            <a:bodyPr wrap="square" lIns="0" tIns="0" rIns="0" bIns="0" numCol="1" anchor="ctr">
              <a:noAutofit/>
            </a:bodyPr>
            <a:lstStyle/>
            <a:p>
              <a:pPr lvl="0" algn="ctr">
                <a:defRPr b="1" sz="1000">
                  <a:solidFill>
                    <a:srgbClr val="FFFFFF"/>
                  </a:solidFill>
                  <a:latin typeface="Verdana"/>
                  <a:ea typeface="Verdana"/>
                  <a:cs typeface="Verdana"/>
                  <a:sym typeface="Verdana"/>
                </a:defRPr>
              </a:pPr>
            </a:p>
          </p:txBody>
        </p:sp>
        <p:sp>
          <p:nvSpPr>
            <p:cNvPr id="83" name="Shape 83"/>
            <p:cNvSpPr/>
            <p:nvPr/>
          </p:nvSpPr>
          <p:spPr>
            <a:xfrm>
              <a:off x="8372" y="144779"/>
              <a:ext cx="1450106" cy="243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b="1" sz="1000">
                  <a:solidFill>
                    <a:srgbClr val="FFFFFF"/>
                  </a:solidFill>
                  <a:latin typeface="Verdana"/>
                  <a:ea typeface="Verdana"/>
                  <a:cs typeface="Verdana"/>
                  <a:sym typeface="Verdana"/>
                </a:defRPr>
              </a:lvl1pPr>
            </a:lstStyle>
            <a:p>
              <a:pPr lvl="0">
                <a:defRPr b="0" sz="1800">
                  <a:solidFill>
                    <a:srgbClr val="000000"/>
                  </a:solidFill>
                </a:defRPr>
              </a:pPr>
              <a:r>
                <a:rPr b="1" sz="1000">
                  <a:solidFill>
                    <a:srgbClr val="FFFFFF"/>
                  </a:solidFill>
                </a:rPr>
                <a:t>Long term Memory</a:t>
              </a:r>
            </a:p>
          </p:txBody>
        </p:sp>
      </p:grpSp>
      <p:sp>
        <p:nvSpPr>
          <p:cNvPr id="85" name="Shape 85"/>
          <p:cNvSpPr/>
          <p:nvPr/>
        </p:nvSpPr>
        <p:spPr>
          <a:xfrm>
            <a:off x="2667000" y="6324600"/>
            <a:ext cx="1524000" cy="626887"/>
          </a:xfrm>
          <a:prstGeom prst="rect">
            <a:avLst/>
          </a:prstGeom>
          <a:solidFill>
            <a:srgbClr val="269999"/>
          </a:solidFill>
          <a:ln>
            <a:solidFill>
              <a:srgbClr val="FFFFFF"/>
            </a:solidFill>
            <a:round/>
          </a:ln>
          <a:extLst>
            <a:ext uri="{C572A759-6A51-4108-AA02-DFA0A04FC94B}">
              <ma14:wrappingTextBoxFlag xmlns:ma14="http://schemas.microsoft.com/office/mac/drawingml/2011/main" val="1"/>
            </a:ext>
          </a:extLst>
        </p:spPr>
        <p:txBody>
          <a:bodyPr lIns="0" tIns="0" rIns="0" bIns="0">
            <a:spAutoFit/>
          </a:bodyPr>
          <a:lstStyle>
            <a:lvl1pPr>
              <a:defRPr>
                <a:solidFill>
                  <a:srgbClr val="FFFFFF"/>
                </a:solidFill>
              </a:defRPr>
            </a:lvl1pPr>
          </a:lstStyle>
          <a:p>
            <a:pPr lvl="0">
              <a:defRPr>
                <a:solidFill>
                  <a:srgbClr val="000000"/>
                </a:solidFill>
              </a:defRPr>
            </a:pPr>
            <a:r>
              <a:rPr>
                <a:solidFill>
                  <a:srgbClr val="FFFFFF"/>
                </a:solidFill>
              </a:rPr>
              <a:t>Storage</a:t>
            </a:r>
            <a:endParaRPr>
              <a:solidFill>
                <a:srgbClr val="FFFFFF"/>
              </a:solidFill>
            </a:endParaRP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7" name="19C6F053.jpg" descr="19C6F053"/>
          <p:cNvPicPr/>
          <p:nvPr/>
        </p:nvPicPr>
        <p:blipFill>
          <a:blip r:embed="rId3">
            <a:extLst/>
          </a:blip>
          <a:stretch>
            <a:fillRect/>
          </a:stretch>
        </p:blipFill>
        <p:spPr>
          <a:xfrm>
            <a:off x="0" y="-711200"/>
            <a:ext cx="6858000" cy="11855450"/>
          </a:xfrm>
          <a:prstGeom prst="rect">
            <a:avLst/>
          </a:prstGeom>
          <a:ln w="12700">
            <a:miter lim="400000"/>
          </a:ln>
        </p:spPr>
      </p:pic>
      <p:sp>
        <p:nvSpPr>
          <p:cNvPr id="88" name="Shape 88"/>
          <p:cNvSpPr/>
          <p:nvPr/>
        </p:nvSpPr>
        <p:spPr>
          <a:xfrm>
            <a:off x="5943600" y="7213600"/>
            <a:ext cx="914400" cy="3860800"/>
          </a:xfrm>
          <a:prstGeom prst="rect">
            <a:avLst/>
          </a:prstGeom>
          <a:solidFill>
            <a:srgbClr val="FFFFFF"/>
          </a:solidFill>
          <a:ln w="25400">
            <a:solidFill>
              <a:srgbClr val="FFFFFF"/>
            </a:solidFill>
            <a:round/>
          </a:ln>
        </p:spPr>
        <p:txBody>
          <a:bodyPr lIns="0" tIns="0" rIns="0" bIns="0" anchor="ctr"/>
          <a:lstStyle/>
          <a:p>
            <a:pPr lvl="0" algn="ctr">
              <a:defRPr>
                <a:solidFill>
                  <a:srgbClr val="FFFFFF"/>
                </a:solidFill>
              </a:defRPr>
            </a:pP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nvSpPr>
        <p:spPr>
          <a:xfrm>
            <a:off x="63500" y="8499799"/>
            <a:ext cx="439738" cy="47433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b="1" sz="2600">
                <a:solidFill>
                  <a:srgbClr val="FFFFFF"/>
                </a:solidFill>
              </a:defRPr>
            </a:lvl1pPr>
          </a:lstStyle>
          <a:p>
            <a:pPr lvl="0">
              <a:defRPr b="0" sz="1800">
                <a:solidFill>
                  <a:srgbClr val="000000"/>
                </a:solidFill>
              </a:defRPr>
            </a:pPr>
            <a:r>
              <a:rPr b="1" sz="2600">
                <a:solidFill>
                  <a:srgbClr val="FFFFFF"/>
                </a:solidFill>
              </a:rPr>
              <a:t>9</a:t>
            </a:r>
          </a:p>
        </p:txBody>
      </p:sp>
      <p:sp>
        <p:nvSpPr>
          <p:cNvPr id="93" name="Shape 93"/>
          <p:cNvSpPr/>
          <p:nvPr>
            <p:ph type="title" idx="4294967295"/>
          </p:nvPr>
        </p:nvSpPr>
        <p:spPr>
          <a:xfrm>
            <a:off x="645865" y="1090365"/>
            <a:ext cx="5794870" cy="137527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defTabSz="694944">
              <a:defRPr b="0" sz="1800">
                <a:solidFill>
                  <a:srgbClr val="000000"/>
                </a:solidFill>
              </a:defRPr>
            </a:pPr>
            <a:r>
              <a:rPr b="1" sz="4560">
                <a:solidFill>
                  <a:srgbClr val="003366"/>
                </a:solidFill>
              </a:rPr>
              <a:t>Mapping</a:t>
            </a:r>
            <a:br>
              <a:rPr b="1" sz="4560">
                <a:solidFill>
                  <a:srgbClr val="003366"/>
                </a:solidFill>
              </a:rPr>
            </a:br>
          </a:p>
        </p:txBody>
      </p:sp>
      <p:sp>
        <p:nvSpPr>
          <p:cNvPr id="94" name="Shape 94"/>
          <p:cNvSpPr/>
          <p:nvPr>
            <p:ph type="body" idx="4294967295"/>
          </p:nvPr>
        </p:nvSpPr>
        <p:spPr>
          <a:xfrm>
            <a:off x="628650" y="3149599"/>
            <a:ext cx="5770563" cy="561340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solidFill>
                  <a:srgbClr val="000000"/>
                </a:solidFill>
              </a:defRPr>
            </a:pPr>
            <a:r>
              <a:rPr b="1" sz="2800">
                <a:solidFill>
                  <a:srgbClr val="003366"/>
                </a:solidFill>
              </a:rPr>
              <a:t> How do I map?</a:t>
            </a:r>
            <a:endParaRPr b="1" sz="2800">
              <a:solidFill>
                <a:srgbClr val="003366"/>
              </a:solidFill>
            </a:endParaRPr>
          </a:p>
          <a:p>
            <a:pPr lvl="0">
              <a:defRPr sz="1800">
                <a:solidFill>
                  <a:srgbClr val="000000"/>
                </a:solidFill>
              </a:defRPr>
            </a:pPr>
            <a:r>
              <a:rPr b="1" sz="2800">
                <a:solidFill>
                  <a:srgbClr val="003366"/>
                </a:solidFill>
              </a:rPr>
              <a:t>Think in terms of key words or symbols</a:t>
            </a:r>
            <a:br>
              <a:rPr b="1" sz="2800">
                <a:solidFill>
                  <a:srgbClr val="003366"/>
                </a:solidFill>
              </a:rPr>
            </a:br>
            <a:r>
              <a:rPr sz="2800">
                <a:solidFill>
                  <a:srgbClr val="003366"/>
                </a:solidFill>
              </a:rPr>
              <a:t>that represent ideas and words</a:t>
            </a:r>
            <a:endParaRPr sz="2800">
              <a:solidFill>
                <a:srgbClr val="003366"/>
              </a:solidFill>
            </a:endParaRPr>
          </a:p>
          <a:p>
            <a:pPr lvl="0">
              <a:buSzTx/>
              <a:buNone/>
              <a:defRPr sz="1800">
                <a:solidFill>
                  <a:srgbClr val="000000"/>
                </a:solidFill>
              </a:defRPr>
            </a:pPr>
            <a:endParaRPr sz="2800">
              <a:solidFill>
                <a:srgbClr val="003366"/>
              </a:solidFill>
            </a:endParaRPr>
          </a:p>
          <a:p>
            <a:pPr lvl="0">
              <a:defRPr sz="1800">
                <a:solidFill>
                  <a:srgbClr val="000000"/>
                </a:solidFill>
              </a:defRPr>
            </a:pPr>
            <a:r>
              <a:rPr sz="2800">
                <a:solidFill>
                  <a:srgbClr val="003366"/>
                </a:solidFill>
              </a:rPr>
              <a:t>You will need:</a:t>
            </a:r>
            <a:endParaRPr sz="2800">
              <a:solidFill>
                <a:srgbClr val="003366"/>
              </a:solidFill>
            </a:endParaRPr>
          </a:p>
          <a:p>
            <a:pPr lvl="0">
              <a:defRPr sz="1800">
                <a:solidFill>
                  <a:srgbClr val="000000"/>
                </a:solidFill>
              </a:defRPr>
            </a:pPr>
            <a:r>
              <a:rPr sz="2800">
                <a:solidFill>
                  <a:srgbClr val="003366"/>
                </a:solidFill>
              </a:rPr>
              <a:t>a pencil (you'll be erasing!) and a blank (non-lined) big piece of paper </a:t>
            </a:r>
            <a:endParaRPr sz="2800">
              <a:solidFill>
                <a:srgbClr val="003366"/>
              </a:solidFill>
            </a:endParaRPr>
          </a:p>
          <a:p>
            <a:pPr lvl="0">
              <a:defRPr sz="1800">
                <a:solidFill>
                  <a:srgbClr val="000000"/>
                </a:solidFill>
              </a:defRPr>
            </a:pPr>
            <a:r>
              <a:rPr sz="2800">
                <a:solidFill>
                  <a:srgbClr val="003366"/>
                </a:solidFill>
              </a:rPr>
              <a:t> a whiteboard and markers</a:t>
            </a:r>
            <a:endParaRPr sz="2800">
              <a:solidFill>
                <a:srgbClr val="003366"/>
              </a:solidFill>
            </a:endParaRPr>
          </a:p>
          <a:p>
            <a:pPr lvl="0">
              <a:defRPr sz="1800">
                <a:solidFill>
                  <a:srgbClr val="000000"/>
                </a:solidFill>
              </a:defRPr>
            </a:pPr>
            <a:r>
              <a:rPr sz="2800">
                <a:solidFill>
                  <a:srgbClr val="003366"/>
                </a:solidFill>
              </a:rPr>
              <a:t>"post-it" notes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94">
                                            <p:bg/>
                                          </p:spTgt>
                                        </p:tgtEl>
                                        <p:attrNameLst>
                                          <p:attrName>style.visibility</p:attrName>
                                        </p:attrNameLst>
                                      </p:cBhvr>
                                      <p:to>
                                        <p:strVal val="visible"/>
                                      </p:to>
                                    </p:set>
                                    <p:anim calcmode="lin" valueType="num">
                                      <p:cBhvr>
                                        <p:cTn id="7" dur="500" fill="hold"/>
                                        <p:tgtEl>
                                          <p:spTgt spid="94">
                                            <p:bg/>
                                          </p:spTgt>
                                        </p:tgtEl>
                                        <p:attrNameLst>
                                          <p:attrName>ppt_x</p:attrName>
                                        </p:attrNameLst>
                                      </p:cBhvr>
                                      <p:tavLst>
                                        <p:tav tm="0">
                                          <p:val>
                                            <p:strVal val="#ppt_x"/>
                                          </p:val>
                                        </p:tav>
                                        <p:tav tm="100000">
                                          <p:val>
                                            <p:strVal val="#ppt_x"/>
                                          </p:val>
                                        </p:tav>
                                      </p:tavLst>
                                    </p:anim>
                                    <p:anim calcmode="lin" valueType="num">
                                      <p:cBhvr>
                                        <p:cTn id="8" dur="500" fill="hold"/>
                                        <p:tgtEl>
                                          <p:spTgt spid="94">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94">
                                            <p:txEl>
                                              <p:pRg st="0" end="0"/>
                                            </p:txEl>
                                          </p:spTgt>
                                        </p:tgtEl>
                                        <p:attrNameLst>
                                          <p:attrName>style.visibility</p:attrName>
                                        </p:attrNameLst>
                                      </p:cBhvr>
                                      <p:to>
                                        <p:strVal val="visible"/>
                                      </p:to>
                                    </p:set>
                                    <p:anim calcmode="lin" valueType="num">
                                      <p:cBhvr>
                                        <p:cTn id="11" dur="500" fill="hold"/>
                                        <p:tgtEl>
                                          <p:spTgt spid="94">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4" presetID="2" grpId="1" fill="hold">
                                  <p:stCondLst>
                                    <p:cond delay="0"/>
                                  </p:stCondLst>
                                  <p:iterate type="el" backwards="0">
                                    <p:tmAbs val="0"/>
                                  </p:iterate>
                                  <p:childTnLst>
                                    <p:set>
                                      <p:cBhvr>
                                        <p:cTn id="16" fill="hold"/>
                                        <p:tgtEl>
                                          <p:spTgt spid="94">
                                            <p:txEl>
                                              <p:pRg st="1" end="1"/>
                                            </p:txEl>
                                          </p:spTgt>
                                        </p:tgtEl>
                                        <p:attrNameLst>
                                          <p:attrName>style.visibility</p:attrName>
                                        </p:attrNameLst>
                                      </p:cBhvr>
                                      <p:to>
                                        <p:strVal val="visible"/>
                                      </p:to>
                                    </p:set>
                                    <p:anim calcmode="lin" valueType="num">
                                      <p:cBhvr>
                                        <p:cTn id="17" dur="500" fill="hold"/>
                                        <p:tgtEl>
                                          <p:spTgt spid="94">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94">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nodeType="afterEffect" presetClass="entr" presetSubtype="4" presetID="2" grpId="1" fill="hold">
                                  <p:stCondLst>
                                    <p:cond delay="0"/>
                                  </p:stCondLst>
                                  <p:iterate type="el" backwards="0">
                                    <p:tmAbs val="0"/>
                                  </p:iterate>
                                  <p:childTnLst>
                                    <p:set>
                                      <p:cBhvr>
                                        <p:cTn id="21" fill="hold"/>
                                        <p:tgtEl>
                                          <p:spTgt spid="94">
                                            <p:txEl>
                                              <p:pRg st="2" end="2"/>
                                            </p:txEl>
                                          </p:spTgt>
                                        </p:tgtEl>
                                        <p:attrNameLst>
                                          <p:attrName>style.visibility</p:attrName>
                                        </p:attrNameLst>
                                      </p:cBhvr>
                                      <p:to>
                                        <p:strVal val="visible"/>
                                      </p:to>
                                    </p:set>
                                    <p:anim calcmode="lin" valueType="num">
                                      <p:cBhvr>
                                        <p:cTn id="22" dur="500" fill="hold"/>
                                        <p:tgtEl>
                                          <p:spTgt spid="94">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4" presetID="2" grpId="1" fill="hold">
                                  <p:stCondLst>
                                    <p:cond delay="0"/>
                                  </p:stCondLst>
                                  <p:iterate type="el" backwards="0">
                                    <p:tmAbs val="0"/>
                                  </p:iterate>
                                  <p:childTnLst>
                                    <p:set>
                                      <p:cBhvr>
                                        <p:cTn id="27" fill="hold"/>
                                        <p:tgtEl>
                                          <p:spTgt spid="94">
                                            <p:txEl>
                                              <p:pRg st="3" end="3"/>
                                            </p:txEl>
                                          </p:spTgt>
                                        </p:tgtEl>
                                        <p:attrNameLst>
                                          <p:attrName>style.visibility</p:attrName>
                                        </p:attrNameLst>
                                      </p:cBhvr>
                                      <p:to>
                                        <p:strVal val="visible"/>
                                      </p:to>
                                    </p:set>
                                    <p:anim calcmode="lin" valueType="num">
                                      <p:cBhvr>
                                        <p:cTn id="28" dur="500" fill="hold"/>
                                        <p:tgtEl>
                                          <p:spTgt spid="94">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4" presetID="2" grpId="1" fill="hold">
                                  <p:stCondLst>
                                    <p:cond delay="0"/>
                                  </p:stCondLst>
                                  <p:iterate type="el" backwards="0">
                                    <p:tmAbs val="0"/>
                                  </p:iterate>
                                  <p:childTnLst>
                                    <p:set>
                                      <p:cBhvr>
                                        <p:cTn id="33" fill="hold"/>
                                        <p:tgtEl>
                                          <p:spTgt spid="94">
                                            <p:txEl>
                                              <p:pRg st="4" end="4"/>
                                            </p:txEl>
                                          </p:spTgt>
                                        </p:tgtEl>
                                        <p:attrNameLst>
                                          <p:attrName>style.visibility</p:attrName>
                                        </p:attrNameLst>
                                      </p:cBhvr>
                                      <p:to>
                                        <p:strVal val="visible"/>
                                      </p:to>
                                    </p:set>
                                    <p:anim calcmode="lin" valueType="num">
                                      <p:cBhvr>
                                        <p:cTn id="34" dur="500" fill="hold"/>
                                        <p:tgtEl>
                                          <p:spTgt spid="94">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9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4" presetID="2" grpId="1" fill="hold">
                                  <p:stCondLst>
                                    <p:cond delay="0"/>
                                  </p:stCondLst>
                                  <p:iterate type="el" backwards="0">
                                    <p:tmAbs val="0"/>
                                  </p:iterate>
                                  <p:childTnLst>
                                    <p:set>
                                      <p:cBhvr>
                                        <p:cTn id="39" fill="hold"/>
                                        <p:tgtEl>
                                          <p:spTgt spid="94">
                                            <p:txEl>
                                              <p:pRg st="5" end="5"/>
                                            </p:txEl>
                                          </p:spTgt>
                                        </p:tgtEl>
                                        <p:attrNameLst>
                                          <p:attrName>style.visibility</p:attrName>
                                        </p:attrNameLst>
                                      </p:cBhvr>
                                      <p:to>
                                        <p:strVal val="visible"/>
                                      </p:to>
                                    </p:set>
                                    <p:anim calcmode="lin" valueType="num">
                                      <p:cBhvr>
                                        <p:cTn id="40" dur="500" fill="hold"/>
                                        <p:tgtEl>
                                          <p:spTgt spid="94">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9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nodeType="clickEffect" presetClass="entr" presetSubtype="4" presetID="2" grpId="1" fill="hold">
                                  <p:stCondLst>
                                    <p:cond delay="0"/>
                                  </p:stCondLst>
                                  <p:iterate type="el" backwards="0">
                                    <p:tmAbs val="0"/>
                                  </p:iterate>
                                  <p:childTnLst>
                                    <p:set>
                                      <p:cBhvr>
                                        <p:cTn id="45" fill="hold"/>
                                        <p:tgtEl>
                                          <p:spTgt spid="94">
                                            <p:txEl>
                                              <p:pRg st="6" end="6"/>
                                            </p:txEl>
                                          </p:spTgt>
                                        </p:tgtEl>
                                        <p:attrNameLst>
                                          <p:attrName>style.visibility</p:attrName>
                                        </p:attrNameLst>
                                      </p:cBhvr>
                                      <p:to>
                                        <p:strVal val="visible"/>
                                      </p:to>
                                    </p:set>
                                    <p:anim calcmode="lin" valueType="num">
                                      <p:cBhvr>
                                        <p:cTn id="46" dur="500" fill="hold"/>
                                        <p:tgtEl>
                                          <p:spTgt spid="94">
                                            <p:txEl>
                                              <p:pRg st="6" end="6"/>
                                            </p:txEl>
                                          </p:spTgt>
                                        </p:tgtEl>
                                        <p:attrNameLst>
                                          <p:attrName>ppt_x</p:attrName>
                                        </p:attrNameLst>
                                      </p:cBhvr>
                                      <p:tavLst>
                                        <p:tav tm="0">
                                          <p:val>
                                            <p:strVal val="#ppt_x"/>
                                          </p:val>
                                        </p:tav>
                                        <p:tav tm="100000">
                                          <p:val>
                                            <p:strVal val="#ppt_x"/>
                                          </p:val>
                                        </p:tav>
                                      </p:tavLst>
                                    </p:anim>
                                    <p:anim calcmode="lin" valueType="num">
                                      <p:cBhvr>
                                        <p:cTn id="47" dur="500" fill="hold"/>
                                        <p:tgtEl>
                                          <p:spTgt spid="9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94"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3366"/>
      </a:dk1>
      <a:lt1>
        <a:srgbClr val="FFFFFF"/>
      </a:lt1>
      <a:dk2>
        <a:srgbClr val="A7A7A7"/>
      </a:dk2>
      <a:lt2>
        <a:srgbClr val="535353"/>
      </a:lt2>
      <a:accent1>
        <a:srgbClr val="33CCCC"/>
      </a:accent1>
      <a:accent2>
        <a:srgbClr val="99CC99"/>
      </a:accent2>
      <a:accent3>
        <a:srgbClr val="8F8F8F"/>
      </a:accent3>
      <a:accent4>
        <a:srgbClr val="002C57"/>
      </a:accent4>
      <a:accent5>
        <a:srgbClr val="ADE0E0"/>
      </a:accent5>
      <a:accent6>
        <a:srgbClr val="8BB9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33CCCC"/>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336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33CCCC"/>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336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33CCCC"/>
      </a:accent1>
      <a:accent2>
        <a:srgbClr val="99CC99"/>
      </a:accent2>
      <a:accent3>
        <a:srgbClr val="8F8F8F"/>
      </a:accent3>
      <a:accent4>
        <a:srgbClr val="002C57"/>
      </a:accent4>
      <a:accent5>
        <a:srgbClr val="ADE0E0"/>
      </a:accent5>
      <a:accent6>
        <a:srgbClr val="8BB9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33CCCC"/>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336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33CCCC"/>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336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